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Lst>
  <p:notesMasterIdLst>
    <p:notesMasterId r:id="rId12"/>
  </p:notesMasterIdLst>
  <p:sldIdLst>
    <p:sldId id="500" r:id="rId5"/>
    <p:sldId id="496" r:id="rId6"/>
    <p:sldId id="502" r:id="rId7"/>
    <p:sldId id="503" r:id="rId8"/>
    <p:sldId id="504" r:id="rId9"/>
    <p:sldId id="505" r:id="rId10"/>
    <p:sldId id="49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4" clrIdx="0">
    <p:extLst>
      <p:ext uri="{19B8F6BF-5375-455C-9EA6-DF929625EA0E}">
        <p15:presenceInfo xmlns:p15="http://schemas.microsoft.com/office/powerpoint/2012/main" userId="Microsoft Office User" providerId="None"/>
      </p:ext>
    </p:extLst>
  </p:cmAuthor>
  <p:cmAuthor id="2" name="Benna, Mehdi (GSFC-699.0)[UNIVERSITY OF MARYLAND BALTIMORE CO]" initials="BM(6OMBC" lastIdx="1" clrIdx="1">
    <p:extLst>
      <p:ext uri="{19B8F6BF-5375-455C-9EA6-DF929625EA0E}">
        <p15:presenceInfo xmlns:p15="http://schemas.microsoft.com/office/powerpoint/2012/main" userId="S::mbenna@ndc.nasa.gov::2e8a4e68-124b-441e-8af4-fb99812686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AC8300"/>
    <a:srgbClr val="FF99FF"/>
    <a:srgbClr val="66FF66"/>
    <a:srgbClr val="4472C4"/>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86" autoAdjust="0"/>
    <p:restoredTop sz="93817" autoAdjust="0"/>
  </p:normalViewPr>
  <p:slideViewPr>
    <p:cSldViewPr snapToGrid="0">
      <p:cViewPr varScale="1">
        <p:scale>
          <a:sx n="95" d="100"/>
          <a:sy n="95" d="100"/>
        </p:scale>
        <p:origin x="101" y="298"/>
      </p:cViewPr>
      <p:guideLst>
        <p:guide orient="horz" pos="2160"/>
        <p:guide pos="3840"/>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p:cViewPr varScale="1">
        <p:scale>
          <a:sx n="122" d="100"/>
          <a:sy n="122" d="100"/>
        </p:scale>
        <p:origin x="-38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EDBE9-7BDA-3843-BDBC-F80A53ED7EF4}" type="datetimeFigureOut">
              <a:rPr lang="en-US" smtClean="0"/>
              <a:pPr/>
              <a:t>8/28/2025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E71631-0A93-FD41-8123-55F8FBC03666}" type="slidenum">
              <a:rPr lang="en-US" smtClean="0"/>
              <a:pPr/>
              <a:t>‹#›</a:t>
            </a:fld>
            <a:endParaRPr lang="en-US" dirty="0"/>
          </a:p>
        </p:txBody>
      </p:sp>
    </p:spTree>
    <p:extLst>
      <p:ext uri="{BB962C8B-B14F-4D97-AF65-F5344CB8AC3E}">
        <p14:creationId xmlns:p14="http://schemas.microsoft.com/office/powerpoint/2010/main" val="25815832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acintosh%20HD/Users/kagammage/Documents/Customer%20work/JOBS%20ON%20REVIEW/B1999-simms/Diversity_templates/PowerPoint/Meatball_CMYK_1inch.gif" TargetMode="External"/><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Users/kacomber/Documents/CustomerWork/TO%20DO/LEMS%20PPT%20template/Regular%20size%20PowerPoint%20Template/10x7.5_guts_light.jpg" TargetMode="External"/><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E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74C0027-160C-1F23-0237-7FF6C52720F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37503" y="165898"/>
            <a:ext cx="2656924" cy="2660904"/>
          </a:xfrm>
          <a:prstGeom prst="rect">
            <a:avLst/>
          </a:prstGeom>
        </p:spPr>
      </p:pic>
      <p:pic>
        <p:nvPicPr>
          <p:cNvPr id="2" name="Picture 1">
            <a:extLst>
              <a:ext uri="{FF2B5EF4-FFF2-40B4-BE49-F238E27FC236}">
                <a16:creationId xmlns:a16="http://schemas.microsoft.com/office/drawing/2014/main" id="{6AEB7946-F8AF-FC43-8FA2-D649878310F6}"/>
              </a:ext>
            </a:extLst>
          </p:cNvPr>
          <p:cNvPicPr>
            <a:picLocks noChangeAspect="1"/>
          </p:cNvPicPr>
          <p:nvPr userDrawn="1"/>
        </p:nvPicPr>
        <p:blipFill>
          <a:blip r:embed="rId4"/>
          <a:stretch>
            <a:fillRect/>
          </a:stretch>
        </p:blipFill>
        <p:spPr>
          <a:xfrm>
            <a:off x="3017088" y="364288"/>
            <a:ext cx="6194073" cy="2267909"/>
          </a:xfrm>
          <a:prstGeom prst="rect">
            <a:avLst/>
          </a:prstGeom>
        </p:spPr>
      </p:pic>
      <p:pic>
        <p:nvPicPr>
          <p:cNvPr id="1066" name="Picture 1065">
            <a:extLst>
              <a:ext uri="{FF2B5EF4-FFF2-40B4-BE49-F238E27FC236}">
                <a16:creationId xmlns:a16="http://schemas.microsoft.com/office/drawing/2014/main" id="{31C4C8DC-22ED-1FEA-00A5-9EAD6B94FC56}"/>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0" y="5611906"/>
            <a:ext cx="12192000" cy="1246094"/>
          </a:xfrm>
          <a:prstGeom prst="rect">
            <a:avLst/>
          </a:prstGeom>
        </p:spPr>
      </p:pic>
      <p:grpSp>
        <p:nvGrpSpPr>
          <p:cNvPr id="1037" name="Group 1036">
            <a:extLst>
              <a:ext uri="{FF2B5EF4-FFF2-40B4-BE49-F238E27FC236}">
                <a16:creationId xmlns:a16="http://schemas.microsoft.com/office/drawing/2014/main" id="{81584CA9-EAD7-D0A0-382C-FC4696D43980}"/>
              </a:ext>
            </a:extLst>
          </p:cNvPr>
          <p:cNvGrpSpPr/>
          <p:nvPr userDrawn="1"/>
        </p:nvGrpSpPr>
        <p:grpSpPr>
          <a:xfrm>
            <a:off x="363685" y="6083566"/>
            <a:ext cx="4134424" cy="563688"/>
            <a:chOff x="1084121" y="1769120"/>
            <a:chExt cx="6641482" cy="905500"/>
          </a:xfrm>
        </p:grpSpPr>
        <p:grpSp>
          <p:nvGrpSpPr>
            <p:cNvPr id="1038" name="Group 1037">
              <a:extLst>
                <a:ext uri="{FF2B5EF4-FFF2-40B4-BE49-F238E27FC236}">
                  <a16:creationId xmlns:a16="http://schemas.microsoft.com/office/drawing/2014/main" id="{22AA97FA-37FF-D0C2-44AA-51067882E548}"/>
                </a:ext>
              </a:extLst>
            </p:cNvPr>
            <p:cNvGrpSpPr/>
            <p:nvPr userDrawn="1"/>
          </p:nvGrpSpPr>
          <p:grpSpPr>
            <a:xfrm>
              <a:off x="4081449" y="1796143"/>
              <a:ext cx="1012371" cy="878477"/>
              <a:chOff x="3680460" y="1796143"/>
              <a:chExt cx="1012371" cy="878477"/>
            </a:xfrm>
          </p:grpSpPr>
          <p:sp>
            <p:nvSpPr>
              <p:cNvPr id="1048" name="Rectangle 1047">
                <a:extLst>
                  <a:ext uri="{FF2B5EF4-FFF2-40B4-BE49-F238E27FC236}">
                    <a16:creationId xmlns:a16="http://schemas.microsoft.com/office/drawing/2014/main" id="{04C03A3F-557D-18A2-5D45-7E86E4150AC6}"/>
                  </a:ext>
                </a:extLst>
              </p:cNvPr>
              <p:cNvSpPr/>
              <p:nvPr userDrawn="1"/>
            </p:nvSpPr>
            <p:spPr bwMode="auto">
              <a:xfrm>
                <a:off x="3680460" y="1796143"/>
                <a:ext cx="1012371"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9" name="Picture 1048">
                <a:extLst>
                  <a:ext uri="{FF2B5EF4-FFF2-40B4-BE49-F238E27FC236}">
                    <a16:creationId xmlns:a16="http://schemas.microsoft.com/office/drawing/2014/main" id="{DB9F8319-D320-BCF0-DD72-EFFAF38198D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3687137" y="1809723"/>
                <a:ext cx="1001659" cy="864357"/>
              </a:xfrm>
              <a:prstGeom prst="rect">
                <a:avLst/>
              </a:prstGeom>
              <a:ln>
                <a:solidFill>
                  <a:schemeClr val="bg1"/>
                </a:solidFill>
              </a:ln>
            </p:spPr>
          </p:pic>
        </p:grpSp>
        <p:pic>
          <p:nvPicPr>
            <p:cNvPr id="1039" name="Picture 1038" descr="A picture containing text, sign, pole&#10;&#10;Description automatically generated">
              <a:extLst>
                <a:ext uri="{FF2B5EF4-FFF2-40B4-BE49-F238E27FC236}">
                  <a16:creationId xmlns:a16="http://schemas.microsoft.com/office/drawing/2014/main" id="{8D52B724-3584-B651-2D67-FEFAAEC6C695}"/>
                </a:ext>
              </a:extLst>
            </p:cNvPr>
            <p:cNvPicPr>
              <a:picLocks noChangeAspect="1"/>
            </p:cNvPicPr>
            <p:nvPr userDrawn="1"/>
          </p:nvPicPr>
          <p:blipFill>
            <a:blip r:embed="rId7"/>
            <a:stretch>
              <a:fillRect/>
            </a:stretch>
          </p:blipFill>
          <p:spPr>
            <a:xfrm>
              <a:off x="5236351" y="1792039"/>
              <a:ext cx="877825" cy="877824"/>
            </a:xfrm>
            <a:prstGeom prst="rect">
              <a:avLst/>
            </a:prstGeom>
          </p:spPr>
        </p:pic>
        <p:grpSp>
          <p:nvGrpSpPr>
            <p:cNvPr id="1040" name="Group 1039">
              <a:extLst>
                <a:ext uri="{FF2B5EF4-FFF2-40B4-BE49-F238E27FC236}">
                  <a16:creationId xmlns:a16="http://schemas.microsoft.com/office/drawing/2014/main" id="{0C3745AD-AEC6-AFA2-1FE8-B2AB5DCC43F9}"/>
                </a:ext>
              </a:extLst>
            </p:cNvPr>
            <p:cNvGrpSpPr/>
            <p:nvPr userDrawn="1"/>
          </p:nvGrpSpPr>
          <p:grpSpPr>
            <a:xfrm>
              <a:off x="1771711" y="1769120"/>
              <a:ext cx="896381" cy="896381"/>
              <a:chOff x="1690954" y="1795248"/>
              <a:chExt cx="896381" cy="896381"/>
            </a:xfrm>
          </p:grpSpPr>
          <p:sp>
            <p:nvSpPr>
              <p:cNvPr id="1046" name="Oval 1045">
                <a:extLst>
                  <a:ext uri="{FF2B5EF4-FFF2-40B4-BE49-F238E27FC236}">
                    <a16:creationId xmlns:a16="http://schemas.microsoft.com/office/drawing/2014/main" id="{084D89FC-54F1-84A5-2C3E-D679C9FB26DC}"/>
                  </a:ext>
                </a:extLst>
              </p:cNvPr>
              <p:cNvSpPr/>
              <p:nvPr userDrawn="1"/>
            </p:nvSpPr>
            <p:spPr bwMode="auto">
              <a:xfrm>
                <a:off x="1700232" y="1804526"/>
                <a:ext cx="877824" cy="877824"/>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7" name="Picture 1046" descr="Logo&#10;&#10;Description automatically generated">
                <a:extLst>
                  <a:ext uri="{FF2B5EF4-FFF2-40B4-BE49-F238E27FC236}">
                    <a16:creationId xmlns:a16="http://schemas.microsoft.com/office/drawing/2014/main" id="{17389337-A07D-8660-0776-4CC059EDF301}"/>
                  </a:ext>
                </a:extLst>
              </p:cNvPr>
              <p:cNvPicPr>
                <a:picLocks noChangeAspect="1"/>
              </p:cNvPicPr>
              <p:nvPr userDrawn="1"/>
            </p:nvPicPr>
            <p:blipFill>
              <a:blip r:embed="rId8"/>
              <a:stretch>
                <a:fillRect/>
              </a:stretch>
            </p:blipFill>
            <p:spPr>
              <a:xfrm>
                <a:off x="1690954" y="1795248"/>
                <a:ext cx="896381" cy="896381"/>
              </a:xfrm>
              <a:prstGeom prst="rect">
                <a:avLst/>
              </a:prstGeom>
            </p:spPr>
          </p:pic>
        </p:grpSp>
        <p:pic>
          <p:nvPicPr>
            <p:cNvPr id="1041" name="Picture 64" descr="Macintosh HD:Users:kagammage:Documents:Customer work:JOBS ON REVIEW:B1999-simms:Diversity_templates:PowerPoint:Meatball_CMYK_1inch.gif">
              <a:extLst>
                <a:ext uri="{FF2B5EF4-FFF2-40B4-BE49-F238E27FC236}">
                  <a16:creationId xmlns:a16="http://schemas.microsoft.com/office/drawing/2014/main" id="{128BA202-8960-723D-9A5E-4EA80ED36BB9}"/>
                </a:ext>
              </a:extLst>
            </p:cNvPr>
            <p:cNvPicPr>
              <a:picLocks noChangeAspect="1" noChangeArrowheads="1"/>
            </p:cNvPicPr>
            <p:nvPr userDrawn="1"/>
          </p:nvPicPr>
          <p:blipFill rotWithShape="1">
            <a:blip r:embed="rId9" r:link="rId10" cstate="screen">
              <a:extLst>
                <a:ext uri="{28A0092B-C50C-407E-A947-70E740481C1C}">
                  <a14:useLocalDpi xmlns:a14="http://schemas.microsoft.com/office/drawing/2010/main" val="0"/>
                </a:ext>
              </a:extLst>
            </a:blip>
            <a:srcRect t="1851" b="2465"/>
            <a:stretch>
              <a:fillRect/>
            </a:stretch>
          </p:blipFill>
          <p:spPr bwMode="auto">
            <a:xfrm>
              <a:off x="2810623" y="1796143"/>
              <a:ext cx="1128295"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2" name="Group 1041">
              <a:extLst>
                <a:ext uri="{FF2B5EF4-FFF2-40B4-BE49-F238E27FC236}">
                  <a16:creationId xmlns:a16="http://schemas.microsoft.com/office/drawing/2014/main" id="{F807ABC1-0E8A-11B8-848B-DAE8A12DFA19}"/>
                </a:ext>
              </a:extLst>
            </p:cNvPr>
            <p:cNvGrpSpPr/>
            <p:nvPr userDrawn="1"/>
          </p:nvGrpSpPr>
          <p:grpSpPr>
            <a:xfrm>
              <a:off x="6256708" y="1796143"/>
              <a:ext cx="1468895" cy="878477"/>
              <a:chOff x="5567564" y="1796143"/>
              <a:chExt cx="1468895" cy="878477"/>
            </a:xfrm>
          </p:grpSpPr>
          <p:sp>
            <p:nvSpPr>
              <p:cNvPr id="1044" name="Rectangle 1043">
                <a:extLst>
                  <a:ext uri="{FF2B5EF4-FFF2-40B4-BE49-F238E27FC236}">
                    <a16:creationId xmlns:a16="http://schemas.microsoft.com/office/drawing/2014/main" id="{7EFB51C0-E7FD-1EB5-5582-D1E0CAC4E77F}"/>
                  </a:ext>
                </a:extLst>
              </p:cNvPr>
              <p:cNvSpPr/>
              <p:nvPr userDrawn="1"/>
            </p:nvSpPr>
            <p:spPr bwMode="auto">
              <a:xfrm>
                <a:off x="5567564" y="1796143"/>
                <a:ext cx="1468895"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5" name="Picture 1044" descr="Logo&#10;&#10;Description automatically generated">
                <a:extLst>
                  <a:ext uri="{FF2B5EF4-FFF2-40B4-BE49-F238E27FC236}">
                    <a16:creationId xmlns:a16="http://schemas.microsoft.com/office/drawing/2014/main" id="{EFB4E4C3-0023-28F1-B4EA-49C61DA1C7F8}"/>
                  </a:ext>
                </a:extLst>
              </p:cNvPr>
              <p:cNvPicPr>
                <a:picLocks noChangeAspect="1"/>
              </p:cNvPicPr>
              <p:nvPr userDrawn="1"/>
            </p:nvPicPr>
            <p:blipFill>
              <a:blip r:embed="rId11"/>
              <a:stretch>
                <a:fillRect/>
              </a:stretch>
            </p:blipFill>
            <p:spPr>
              <a:xfrm>
                <a:off x="5581959" y="1810869"/>
                <a:ext cx="1454500" cy="846649"/>
              </a:xfrm>
              <a:prstGeom prst="rect">
                <a:avLst/>
              </a:prstGeom>
            </p:spPr>
          </p:pic>
        </p:grpSp>
        <p:pic>
          <p:nvPicPr>
            <p:cNvPr id="1043" name="Picture 1042">
              <a:extLst>
                <a:ext uri="{FF2B5EF4-FFF2-40B4-BE49-F238E27FC236}">
                  <a16:creationId xmlns:a16="http://schemas.microsoft.com/office/drawing/2014/main" id="{CEB1715A-B79A-C548-C3EF-A0F7504C20E1}"/>
                </a:ext>
              </a:extLst>
            </p:cNvPr>
            <p:cNvPicPr>
              <a:picLocks noChangeAspect="1"/>
            </p:cNvPicPr>
            <p:nvPr userDrawn="1"/>
          </p:nvPicPr>
          <p:blipFill>
            <a:blip r:embed="rId12" cstate="screen">
              <a:extLst>
                <a:ext uri="{28A0092B-C50C-407E-A947-70E740481C1C}">
                  <a14:useLocalDpi xmlns:a14="http://schemas.microsoft.com/office/drawing/2010/main" val="0"/>
                </a:ext>
              </a:extLst>
            </a:blip>
            <a:srcRect/>
            <a:stretch/>
          </p:blipFill>
          <p:spPr>
            <a:xfrm>
              <a:off x="1084121" y="1798457"/>
              <a:ext cx="545059" cy="839390"/>
            </a:xfrm>
            <a:prstGeom prst="rect">
              <a:avLst/>
            </a:prstGeom>
          </p:spPr>
        </p:pic>
      </p:grpSp>
      <p:sp>
        <p:nvSpPr>
          <p:cNvPr id="1056" name="Text Placeholder 1052">
            <a:extLst>
              <a:ext uri="{FF2B5EF4-FFF2-40B4-BE49-F238E27FC236}">
                <a16:creationId xmlns:a16="http://schemas.microsoft.com/office/drawing/2014/main" id="{433271D3-EF3A-BA0B-759F-2FF6451DA76E}"/>
              </a:ext>
            </a:extLst>
          </p:cNvPr>
          <p:cNvSpPr>
            <a:spLocks noGrp="1"/>
          </p:cNvSpPr>
          <p:nvPr>
            <p:ph type="body" sz="quarter" idx="12" hasCustomPrompt="1"/>
          </p:nvPr>
        </p:nvSpPr>
        <p:spPr>
          <a:xfrm>
            <a:off x="1765605" y="3208827"/>
            <a:ext cx="8660790" cy="584200"/>
          </a:xfrm>
          <a:prstGeom prst="rect">
            <a:avLst/>
          </a:prstGeom>
        </p:spPr>
        <p:txBody>
          <a:bodyPr/>
          <a:lstStyle>
            <a:lvl1pPr marL="0" indent="0" algn="ctr" defTabSz="457200" rtl="0" eaLnBrk="1" latinLnBrk="0" hangingPunct="1">
              <a:buNone/>
              <a:defRPr lang="en-US" sz="3200" b="1" kern="1200" dirty="0">
                <a:solidFill>
                  <a:schemeClr val="bg1"/>
                </a:solidFill>
                <a:latin typeface="Arial (Headings)"/>
                <a:ea typeface="+mn-ea"/>
                <a:cs typeface="+mn-cs"/>
              </a:defRPr>
            </a:lvl1pPr>
          </a:lstStyle>
          <a:p>
            <a:pPr lvl="0"/>
            <a:r>
              <a:rPr lang="en-US" dirty="0"/>
              <a:t>[Title Here]</a:t>
            </a:r>
          </a:p>
        </p:txBody>
      </p:sp>
      <p:sp>
        <p:nvSpPr>
          <p:cNvPr id="1057" name="Text Placeholder 1054">
            <a:extLst>
              <a:ext uri="{FF2B5EF4-FFF2-40B4-BE49-F238E27FC236}">
                <a16:creationId xmlns:a16="http://schemas.microsoft.com/office/drawing/2014/main" id="{0A4DDE8A-1AFA-8D69-BC71-08E0A3DF2545}"/>
              </a:ext>
            </a:extLst>
          </p:cNvPr>
          <p:cNvSpPr>
            <a:spLocks noGrp="1"/>
          </p:cNvSpPr>
          <p:nvPr>
            <p:ph type="body" sz="quarter" idx="13" hasCustomPrompt="1"/>
          </p:nvPr>
        </p:nvSpPr>
        <p:spPr>
          <a:xfrm>
            <a:off x="2518199" y="4097283"/>
            <a:ext cx="7155603" cy="1133856"/>
          </a:xfrm>
          <a:prstGeom prst="rect">
            <a:avLst/>
          </a:prstGeom>
        </p:spPr>
        <p:txBody>
          <a:bodyPr/>
          <a:lstStyle>
            <a:lvl1pPr marL="0" indent="0" algn="ctr" rtl="0" eaLnBrk="0" fontAlgn="base" hangingPunct="0">
              <a:spcBef>
                <a:spcPct val="20000"/>
              </a:spcBef>
              <a:spcAft>
                <a:spcPct val="0"/>
              </a:spcAft>
              <a:buClr>
                <a:srgbClr val="E92831"/>
              </a:buClr>
              <a:buNone/>
              <a:defRPr lang="en-US" sz="1800" dirty="0">
                <a:solidFill>
                  <a:schemeClr val="bg1"/>
                </a:solidFill>
                <a:latin typeface="+mn-lt"/>
                <a:ea typeface="+mn-ea"/>
                <a:cs typeface="+mn-cs"/>
              </a:defRPr>
            </a:lvl1pPr>
          </a:lstStyle>
          <a:p>
            <a:pPr marL="0" indent="0">
              <a:buNone/>
            </a:pPr>
            <a:r>
              <a:rPr lang="en-US" sz="1600" dirty="0">
                <a:solidFill>
                  <a:schemeClr val="bg1"/>
                </a:solidFill>
              </a:rPr>
              <a:t>[Author Names Here]</a:t>
            </a:r>
          </a:p>
        </p:txBody>
      </p:sp>
      <p:sp>
        <p:nvSpPr>
          <p:cNvPr id="1059" name="Text Placeholder 1058">
            <a:extLst>
              <a:ext uri="{FF2B5EF4-FFF2-40B4-BE49-F238E27FC236}">
                <a16:creationId xmlns:a16="http://schemas.microsoft.com/office/drawing/2014/main" id="{B5C176F4-8E53-625C-2218-7E9772A47A61}"/>
              </a:ext>
            </a:extLst>
          </p:cNvPr>
          <p:cNvSpPr>
            <a:spLocks noGrp="1"/>
          </p:cNvSpPr>
          <p:nvPr>
            <p:ph type="body" sz="quarter" idx="14" hasCustomPrompt="1"/>
          </p:nvPr>
        </p:nvSpPr>
        <p:spPr>
          <a:xfrm>
            <a:off x="7926440" y="6030785"/>
            <a:ext cx="3782508" cy="338554"/>
          </a:xfrm>
          <a:prstGeom prst="rect">
            <a:avLst/>
          </a:prstGeom>
        </p:spPr>
        <p:txBody>
          <a:bodyPr/>
          <a:lstStyle>
            <a:lvl1pPr marL="0" indent="0" algn="ctr">
              <a:buNone/>
              <a:defRPr>
                <a:solidFill>
                  <a:schemeClr val="bg1"/>
                </a:solidFill>
              </a:defRPr>
            </a:lvl1pPr>
            <a:lvl5pPr marL="1025525" indent="0">
              <a:buNone/>
              <a:defRPr/>
            </a:lvl5pPr>
          </a:lstStyle>
          <a:p>
            <a:pPr algn="ctr">
              <a:defRPr/>
            </a:pPr>
            <a:r>
              <a:rPr lang="en-US" sz="1600" b="1" kern="0" spc="0" baseline="0" dirty="0">
                <a:solidFill>
                  <a:schemeClr val="bg1"/>
                </a:solidFill>
              </a:rPr>
              <a:t>[Meeting Name Here]</a:t>
            </a:r>
          </a:p>
        </p:txBody>
      </p:sp>
      <p:sp>
        <p:nvSpPr>
          <p:cNvPr id="1065" name="Text Placeholder 1064">
            <a:extLst>
              <a:ext uri="{FF2B5EF4-FFF2-40B4-BE49-F238E27FC236}">
                <a16:creationId xmlns:a16="http://schemas.microsoft.com/office/drawing/2014/main" id="{C8B41DC1-1DCC-CEAD-FD8E-D60CE5894209}"/>
              </a:ext>
            </a:extLst>
          </p:cNvPr>
          <p:cNvSpPr>
            <a:spLocks noGrp="1"/>
          </p:cNvSpPr>
          <p:nvPr>
            <p:ph type="body" sz="quarter" idx="15" hasCustomPrompt="1"/>
          </p:nvPr>
        </p:nvSpPr>
        <p:spPr>
          <a:xfrm>
            <a:off x="7924886" y="6390669"/>
            <a:ext cx="3785616" cy="338328"/>
          </a:xfrm>
          <a:prstGeom prst="rect">
            <a:avLst/>
          </a:prstGeom>
        </p:spPr>
        <p:txBody>
          <a:bodyPr/>
          <a:lstStyle>
            <a:lvl1pPr marL="0" indent="0" algn="ctr">
              <a:buNone/>
              <a:defRPr>
                <a:solidFill>
                  <a:schemeClr val="bg1"/>
                </a:solidFill>
              </a:defRPr>
            </a:lvl1pPr>
          </a:lstStyle>
          <a:p>
            <a:pPr marL="0" marR="0" lvl="0" indent="0" algn="ctr" defTabSz="914400" rtl="0" eaLnBrk="0" fontAlgn="base" latinLnBrk="0" hangingPunct="0">
              <a:lnSpc>
                <a:spcPct val="100000"/>
              </a:lnSpc>
              <a:spcBef>
                <a:spcPct val="20000"/>
              </a:spcBef>
              <a:spcAft>
                <a:spcPct val="0"/>
              </a:spcAft>
              <a:buClr>
                <a:srgbClr val="E92831"/>
              </a:buClr>
              <a:buSzTx/>
              <a:buFontTx/>
              <a:buNone/>
              <a:tabLst/>
              <a:defRPr/>
            </a:pPr>
            <a:r>
              <a:rPr lang="en-US" sz="1600" b="1" kern="0" dirty="0">
                <a:solidFill>
                  <a:schemeClr val="bg1"/>
                </a:solidFill>
              </a:rPr>
              <a:t>[Date Here]</a:t>
            </a:r>
            <a:endParaRPr lang="en-US" sz="1600" b="1" kern="0" spc="0" baseline="0" dirty="0">
              <a:solidFill>
                <a:schemeClr val="bg1"/>
              </a:solidFill>
            </a:endParaRPr>
          </a:p>
        </p:txBody>
      </p:sp>
      <p:sp>
        <p:nvSpPr>
          <p:cNvPr id="9" name="TextBox 8">
            <a:extLst>
              <a:ext uri="{FF2B5EF4-FFF2-40B4-BE49-F238E27FC236}">
                <a16:creationId xmlns:a16="http://schemas.microsoft.com/office/drawing/2014/main" id="{8AD4DB8E-3E4A-5F7D-A3B1-D37CEA861073}"/>
              </a:ext>
            </a:extLst>
          </p:cNvPr>
          <p:cNvSpPr txBox="1"/>
          <p:nvPr userDrawn="1"/>
        </p:nvSpPr>
        <p:spPr>
          <a:xfrm>
            <a:off x="8581500" y="5501672"/>
            <a:ext cx="2472388" cy="400110"/>
          </a:xfrm>
          <a:prstGeom prst="rect">
            <a:avLst/>
          </a:prstGeom>
          <a:noFill/>
          <a:ln>
            <a:noFill/>
          </a:ln>
        </p:spPr>
        <p:txBody>
          <a:bodyPr wrap="square">
            <a:spAutoFit/>
          </a:bodyPr>
          <a:lstStyle/>
          <a:p>
            <a:pPr marL="0" marR="0" algn="ctr" fontAlgn="base">
              <a:spcBef>
                <a:spcPts val="0"/>
              </a:spcBef>
              <a:spcAft>
                <a:spcPts val="0"/>
              </a:spcAft>
            </a:pPr>
            <a:r>
              <a:rPr lang="en-US" sz="1000" b="1" kern="12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000" b="1" kern="12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Arial" panose="020B0604020202020204" pitchFamily="34" charset="0"/>
              </a:rPr>
              <a:t>LEMS-A3 Reviewed – Not Subject to Export Control</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0652C50B-BB53-662D-4473-58E80D3F53B4}"/>
              </a:ext>
            </a:extLst>
          </p:cNvPr>
          <p:cNvPicPr>
            <a:picLocks noChangeAspect="1"/>
          </p:cNvPicPr>
          <p:nvPr userDrawn="1"/>
        </p:nvPicPr>
        <p:blipFill>
          <a:blip r:embed="rId13" cstate="screen">
            <a:extLst>
              <a:ext uri="{28A0092B-C50C-407E-A947-70E740481C1C}">
                <a14:useLocalDpi xmlns:a14="http://schemas.microsoft.com/office/drawing/2010/main" val="0"/>
              </a:ext>
            </a:extLst>
          </a:blip>
          <a:srcRect/>
          <a:stretch/>
        </p:blipFill>
        <p:spPr>
          <a:xfrm>
            <a:off x="9726705" y="829284"/>
            <a:ext cx="1448671" cy="1344795"/>
          </a:xfrm>
          <a:prstGeom prst="rect">
            <a:avLst/>
          </a:prstGeom>
        </p:spPr>
      </p:pic>
    </p:spTree>
    <p:extLst>
      <p:ext uri="{BB962C8B-B14F-4D97-AF65-F5344CB8AC3E}">
        <p14:creationId xmlns:p14="http://schemas.microsoft.com/office/powerpoint/2010/main" val="267969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E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7DEA67EA-EF92-5BCB-4B3A-5B100589836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37503" y="165898"/>
            <a:ext cx="2656924" cy="2660904"/>
          </a:xfrm>
          <a:prstGeom prst="rect">
            <a:avLst/>
          </a:prstGeom>
        </p:spPr>
      </p:pic>
      <p:pic>
        <p:nvPicPr>
          <p:cNvPr id="2" name="Picture 1">
            <a:extLst>
              <a:ext uri="{FF2B5EF4-FFF2-40B4-BE49-F238E27FC236}">
                <a16:creationId xmlns:a16="http://schemas.microsoft.com/office/drawing/2014/main" id="{6AEB7946-F8AF-FC43-8FA2-D649878310F6}"/>
              </a:ext>
            </a:extLst>
          </p:cNvPr>
          <p:cNvPicPr>
            <a:picLocks noChangeAspect="1"/>
          </p:cNvPicPr>
          <p:nvPr userDrawn="1"/>
        </p:nvPicPr>
        <p:blipFill>
          <a:blip r:embed="rId4"/>
          <a:stretch>
            <a:fillRect/>
          </a:stretch>
        </p:blipFill>
        <p:spPr>
          <a:xfrm>
            <a:off x="3017088" y="364288"/>
            <a:ext cx="6194073" cy="2267909"/>
          </a:xfrm>
          <a:prstGeom prst="rect">
            <a:avLst/>
          </a:prstGeom>
        </p:spPr>
      </p:pic>
      <p:pic>
        <p:nvPicPr>
          <p:cNvPr id="1068" name="Picture 1067" descr="Logo&#10;&#10;Description automatically generated">
            <a:extLst>
              <a:ext uri="{FF2B5EF4-FFF2-40B4-BE49-F238E27FC236}">
                <a16:creationId xmlns:a16="http://schemas.microsoft.com/office/drawing/2014/main" id="{3D0E59D8-F610-0F55-090A-BA8D6FDD4E5B}"/>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9726705" y="829284"/>
            <a:ext cx="1448671" cy="1344795"/>
          </a:xfrm>
          <a:prstGeom prst="rect">
            <a:avLst/>
          </a:prstGeom>
        </p:spPr>
      </p:pic>
      <p:pic>
        <p:nvPicPr>
          <p:cNvPr id="1066" name="Picture 1065">
            <a:extLst>
              <a:ext uri="{FF2B5EF4-FFF2-40B4-BE49-F238E27FC236}">
                <a16:creationId xmlns:a16="http://schemas.microsoft.com/office/drawing/2014/main" id="{31C4C8DC-22ED-1FEA-00A5-9EAD6B94FC56}"/>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0" y="5611906"/>
            <a:ext cx="12192000" cy="1246094"/>
          </a:xfrm>
          <a:prstGeom prst="rect">
            <a:avLst/>
          </a:prstGeom>
        </p:spPr>
      </p:pic>
      <p:grpSp>
        <p:nvGrpSpPr>
          <p:cNvPr id="1037" name="Group 1036">
            <a:extLst>
              <a:ext uri="{FF2B5EF4-FFF2-40B4-BE49-F238E27FC236}">
                <a16:creationId xmlns:a16="http://schemas.microsoft.com/office/drawing/2014/main" id="{81584CA9-EAD7-D0A0-382C-FC4696D43980}"/>
              </a:ext>
            </a:extLst>
          </p:cNvPr>
          <p:cNvGrpSpPr/>
          <p:nvPr userDrawn="1"/>
        </p:nvGrpSpPr>
        <p:grpSpPr>
          <a:xfrm>
            <a:off x="363685" y="6083566"/>
            <a:ext cx="4134424" cy="563688"/>
            <a:chOff x="1084121" y="1769120"/>
            <a:chExt cx="6641482" cy="905500"/>
          </a:xfrm>
        </p:grpSpPr>
        <p:grpSp>
          <p:nvGrpSpPr>
            <p:cNvPr id="1038" name="Group 1037">
              <a:extLst>
                <a:ext uri="{FF2B5EF4-FFF2-40B4-BE49-F238E27FC236}">
                  <a16:creationId xmlns:a16="http://schemas.microsoft.com/office/drawing/2014/main" id="{22AA97FA-37FF-D0C2-44AA-51067882E548}"/>
                </a:ext>
              </a:extLst>
            </p:cNvPr>
            <p:cNvGrpSpPr/>
            <p:nvPr userDrawn="1"/>
          </p:nvGrpSpPr>
          <p:grpSpPr>
            <a:xfrm>
              <a:off x="4081449" y="1796143"/>
              <a:ext cx="1012371" cy="878477"/>
              <a:chOff x="3680460" y="1796143"/>
              <a:chExt cx="1012371" cy="878477"/>
            </a:xfrm>
          </p:grpSpPr>
          <p:sp>
            <p:nvSpPr>
              <p:cNvPr id="1048" name="Rectangle 1047">
                <a:extLst>
                  <a:ext uri="{FF2B5EF4-FFF2-40B4-BE49-F238E27FC236}">
                    <a16:creationId xmlns:a16="http://schemas.microsoft.com/office/drawing/2014/main" id="{04C03A3F-557D-18A2-5D45-7E86E4150AC6}"/>
                  </a:ext>
                </a:extLst>
              </p:cNvPr>
              <p:cNvSpPr/>
              <p:nvPr userDrawn="1"/>
            </p:nvSpPr>
            <p:spPr bwMode="auto">
              <a:xfrm>
                <a:off x="3680460" y="1796143"/>
                <a:ext cx="1012371"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9" name="Picture 1048">
                <a:extLst>
                  <a:ext uri="{FF2B5EF4-FFF2-40B4-BE49-F238E27FC236}">
                    <a16:creationId xmlns:a16="http://schemas.microsoft.com/office/drawing/2014/main" id="{DB9F8319-D320-BCF0-DD72-EFFAF38198D7}"/>
                  </a:ext>
                </a:extLst>
              </p:cNvPr>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3687137" y="1809723"/>
                <a:ext cx="1001659" cy="864357"/>
              </a:xfrm>
              <a:prstGeom prst="rect">
                <a:avLst/>
              </a:prstGeom>
              <a:ln>
                <a:solidFill>
                  <a:schemeClr val="bg1"/>
                </a:solidFill>
              </a:ln>
            </p:spPr>
          </p:pic>
        </p:grpSp>
        <p:pic>
          <p:nvPicPr>
            <p:cNvPr id="1039" name="Picture 1038" descr="A picture containing text, sign, pole&#10;&#10;Description automatically generated">
              <a:extLst>
                <a:ext uri="{FF2B5EF4-FFF2-40B4-BE49-F238E27FC236}">
                  <a16:creationId xmlns:a16="http://schemas.microsoft.com/office/drawing/2014/main" id="{8D52B724-3584-B651-2D67-FEFAAEC6C695}"/>
                </a:ext>
              </a:extLst>
            </p:cNvPr>
            <p:cNvPicPr>
              <a:picLocks noChangeAspect="1"/>
            </p:cNvPicPr>
            <p:nvPr userDrawn="1"/>
          </p:nvPicPr>
          <p:blipFill>
            <a:blip r:embed="rId8"/>
            <a:stretch>
              <a:fillRect/>
            </a:stretch>
          </p:blipFill>
          <p:spPr>
            <a:xfrm>
              <a:off x="5236351" y="1792039"/>
              <a:ext cx="877825" cy="877824"/>
            </a:xfrm>
            <a:prstGeom prst="rect">
              <a:avLst/>
            </a:prstGeom>
          </p:spPr>
        </p:pic>
        <p:grpSp>
          <p:nvGrpSpPr>
            <p:cNvPr id="1040" name="Group 1039">
              <a:extLst>
                <a:ext uri="{FF2B5EF4-FFF2-40B4-BE49-F238E27FC236}">
                  <a16:creationId xmlns:a16="http://schemas.microsoft.com/office/drawing/2014/main" id="{0C3745AD-AEC6-AFA2-1FE8-B2AB5DCC43F9}"/>
                </a:ext>
              </a:extLst>
            </p:cNvPr>
            <p:cNvGrpSpPr/>
            <p:nvPr userDrawn="1"/>
          </p:nvGrpSpPr>
          <p:grpSpPr>
            <a:xfrm>
              <a:off x="1771711" y="1769120"/>
              <a:ext cx="896381" cy="896381"/>
              <a:chOff x="1690954" y="1795248"/>
              <a:chExt cx="896381" cy="896381"/>
            </a:xfrm>
          </p:grpSpPr>
          <p:sp>
            <p:nvSpPr>
              <p:cNvPr id="1046" name="Oval 1045">
                <a:extLst>
                  <a:ext uri="{FF2B5EF4-FFF2-40B4-BE49-F238E27FC236}">
                    <a16:creationId xmlns:a16="http://schemas.microsoft.com/office/drawing/2014/main" id="{084D89FC-54F1-84A5-2C3E-D679C9FB26DC}"/>
                  </a:ext>
                </a:extLst>
              </p:cNvPr>
              <p:cNvSpPr/>
              <p:nvPr userDrawn="1"/>
            </p:nvSpPr>
            <p:spPr bwMode="auto">
              <a:xfrm>
                <a:off x="1700232" y="1804526"/>
                <a:ext cx="877824" cy="877824"/>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7" name="Picture 1046" descr="Logo&#10;&#10;Description automatically generated">
                <a:extLst>
                  <a:ext uri="{FF2B5EF4-FFF2-40B4-BE49-F238E27FC236}">
                    <a16:creationId xmlns:a16="http://schemas.microsoft.com/office/drawing/2014/main" id="{17389337-A07D-8660-0776-4CC059EDF301}"/>
                  </a:ext>
                </a:extLst>
              </p:cNvPr>
              <p:cNvPicPr>
                <a:picLocks noChangeAspect="1"/>
              </p:cNvPicPr>
              <p:nvPr userDrawn="1"/>
            </p:nvPicPr>
            <p:blipFill>
              <a:blip r:embed="rId9"/>
              <a:stretch>
                <a:fillRect/>
              </a:stretch>
            </p:blipFill>
            <p:spPr>
              <a:xfrm>
                <a:off x="1690954" y="1795248"/>
                <a:ext cx="896381" cy="896381"/>
              </a:xfrm>
              <a:prstGeom prst="rect">
                <a:avLst/>
              </a:prstGeom>
            </p:spPr>
          </p:pic>
        </p:grpSp>
        <p:pic>
          <p:nvPicPr>
            <p:cNvPr id="1041" name="Picture 64" descr="Macintosh HD:Users:kagammage:Documents:Customer work:JOBS ON REVIEW:B1999-simms:Diversity_templates:PowerPoint:Meatball_CMYK_1inch.gif">
              <a:extLst>
                <a:ext uri="{FF2B5EF4-FFF2-40B4-BE49-F238E27FC236}">
                  <a16:creationId xmlns:a16="http://schemas.microsoft.com/office/drawing/2014/main" id="{128BA202-8960-723D-9A5E-4EA80ED36BB9}"/>
                </a:ext>
              </a:extLst>
            </p:cNvPr>
            <p:cNvPicPr>
              <a:picLocks noChangeAspect="1" noChangeArrowheads="1"/>
            </p:cNvPicPr>
            <p:nvPr userDrawn="1"/>
          </p:nvPicPr>
          <p:blipFill rotWithShape="1">
            <a:blip r:embed="rId10" r:link="rId11" cstate="screen">
              <a:extLst>
                <a:ext uri="{28A0092B-C50C-407E-A947-70E740481C1C}">
                  <a14:useLocalDpi xmlns:a14="http://schemas.microsoft.com/office/drawing/2010/main" val="0"/>
                </a:ext>
              </a:extLst>
            </a:blip>
            <a:srcRect t="1851" b="2465"/>
            <a:stretch>
              <a:fillRect/>
            </a:stretch>
          </p:blipFill>
          <p:spPr bwMode="auto">
            <a:xfrm>
              <a:off x="2810623" y="1796143"/>
              <a:ext cx="1128295"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2" name="Group 1041">
              <a:extLst>
                <a:ext uri="{FF2B5EF4-FFF2-40B4-BE49-F238E27FC236}">
                  <a16:creationId xmlns:a16="http://schemas.microsoft.com/office/drawing/2014/main" id="{F807ABC1-0E8A-11B8-848B-DAE8A12DFA19}"/>
                </a:ext>
              </a:extLst>
            </p:cNvPr>
            <p:cNvGrpSpPr/>
            <p:nvPr userDrawn="1"/>
          </p:nvGrpSpPr>
          <p:grpSpPr>
            <a:xfrm>
              <a:off x="6256708" y="1796143"/>
              <a:ext cx="1468895" cy="878477"/>
              <a:chOff x="5567564" y="1796143"/>
              <a:chExt cx="1468895" cy="878477"/>
            </a:xfrm>
          </p:grpSpPr>
          <p:sp>
            <p:nvSpPr>
              <p:cNvPr id="1044" name="Rectangle 1043">
                <a:extLst>
                  <a:ext uri="{FF2B5EF4-FFF2-40B4-BE49-F238E27FC236}">
                    <a16:creationId xmlns:a16="http://schemas.microsoft.com/office/drawing/2014/main" id="{7EFB51C0-E7FD-1EB5-5582-D1E0CAC4E77F}"/>
                  </a:ext>
                </a:extLst>
              </p:cNvPr>
              <p:cNvSpPr/>
              <p:nvPr userDrawn="1"/>
            </p:nvSpPr>
            <p:spPr bwMode="auto">
              <a:xfrm>
                <a:off x="5567564" y="1796143"/>
                <a:ext cx="1468895"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5" name="Picture 1044" descr="Logo&#10;&#10;Description automatically generated">
                <a:extLst>
                  <a:ext uri="{FF2B5EF4-FFF2-40B4-BE49-F238E27FC236}">
                    <a16:creationId xmlns:a16="http://schemas.microsoft.com/office/drawing/2014/main" id="{EFB4E4C3-0023-28F1-B4EA-49C61DA1C7F8}"/>
                  </a:ext>
                </a:extLst>
              </p:cNvPr>
              <p:cNvPicPr>
                <a:picLocks noChangeAspect="1"/>
              </p:cNvPicPr>
              <p:nvPr userDrawn="1"/>
            </p:nvPicPr>
            <p:blipFill>
              <a:blip r:embed="rId12"/>
              <a:stretch>
                <a:fillRect/>
              </a:stretch>
            </p:blipFill>
            <p:spPr>
              <a:xfrm>
                <a:off x="5581959" y="1810869"/>
                <a:ext cx="1454500" cy="846649"/>
              </a:xfrm>
              <a:prstGeom prst="rect">
                <a:avLst/>
              </a:prstGeom>
            </p:spPr>
          </p:pic>
        </p:grpSp>
        <p:pic>
          <p:nvPicPr>
            <p:cNvPr id="1043" name="Picture 1042">
              <a:extLst>
                <a:ext uri="{FF2B5EF4-FFF2-40B4-BE49-F238E27FC236}">
                  <a16:creationId xmlns:a16="http://schemas.microsoft.com/office/drawing/2014/main" id="{CEB1715A-B79A-C548-C3EF-A0F7504C20E1}"/>
                </a:ext>
              </a:extLst>
            </p:cNvPr>
            <p:cNvPicPr>
              <a:picLocks noChangeAspect="1"/>
            </p:cNvPicPr>
            <p:nvPr userDrawn="1"/>
          </p:nvPicPr>
          <p:blipFill>
            <a:blip r:embed="rId13" cstate="screen">
              <a:extLst>
                <a:ext uri="{28A0092B-C50C-407E-A947-70E740481C1C}">
                  <a14:useLocalDpi xmlns:a14="http://schemas.microsoft.com/office/drawing/2010/main" val="0"/>
                </a:ext>
              </a:extLst>
            </a:blip>
            <a:srcRect/>
            <a:stretch/>
          </p:blipFill>
          <p:spPr>
            <a:xfrm>
              <a:off x="1084121" y="1798457"/>
              <a:ext cx="545059" cy="839390"/>
            </a:xfrm>
            <a:prstGeom prst="rect">
              <a:avLst/>
            </a:prstGeom>
          </p:spPr>
        </p:pic>
      </p:grpSp>
      <p:sp>
        <p:nvSpPr>
          <p:cNvPr id="1056" name="Text Placeholder 1052">
            <a:extLst>
              <a:ext uri="{FF2B5EF4-FFF2-40B4-BE49-F238E27FC236}">
                <a16:creationId xmlns:a16="http://schemas.microsoft.com/office/drawing/2014/main" id="{433271D3-EF3A-BA0B-759F-2FF6451DA76E}"/>
              </a:ext>
            </a:extLst>
          </p:cNvPr>
          <p:cNvSpPr>
            <a:spLocks noGrp="1"/>
          </p:cNvSpPr>
          <p:nvPr>
            <p:ph type="body" sz="quarter" idx="12" hasCustomPrompt="1"/>
          </p:nvPr>
        </p:nvSpPr>
        <p:spPr>
          <a:xfrm>
            <a:off x="437503" y="3208827"/>
            <a:ext cx="7155603" cy="584200"/>
          </a:xfrm>
          <a:prstGeom prst="rect">
            <a:avLst/>
          </a:prstGeom>
        </p:spPr>
        <p:txBody>
          <a:bodyPr/>
          <a:lstStyle>
            <a:lvl1pPr marL="0" indent="0" algn="l" defTabSz="457200" rtl="0" eaLnBrk="1" latinLnBrk="0" hangingPunct="1">
              <a:buNone/>
              <a:defRPr lang="en-US" sz="3200" b="1" kern="1200" dirty="0">
                <a:solidFill>
                  <a:schemeClr val="bg1"/>
                </a:solidFill>
                <a:latin typeface="Arial (Headings)"/>
                <a:ea typeface="+mn-ea"/>
                <a:cs typeface="+mn-cs"/>
              </a:defRPr>
            </a:lvl1pPr>
          </a:lstStyle>
          <a:p>
            <a:pPr lvl="0"/>
            <a:r>
              <a:rPr lang="en-US" dirty="0"/>
              <a:t>[Title Here]</a:t>
            </a:r>
          </a:p>
        </p:txBody>
      </p:sp>
      <p:sp>
        <p:nvSpPr>
          <p:cNvPr id="1057" name="Text Placeholder 1054">
            <a:extLst>
              <a:ext uri="{FF2B5EF4-FFF2-40B4-BE49-F238E27FC236}">
                <a16:creationId xmlns:a16="http://schemas.microsoft.com/office/drawing/2014/main" id="{0A4DDE8A-1AFA-8D69-BC71-08E0A3DF2545}"/>
              </a:ext>
            </a:extLst>
          </p:cNvPr>
          <p:cNvSpPr>
            <a:spLocks noGrp="1"/>
          </p:cNvSpPr>
          <p:nvPr>
            <p:ph type="body" sz="quarter" idx="13" hasCustomPrompt="1"/>
          </p:nvPr>
        </p:nvSpPr>
        <p:spPr>
          <a:xfrm>
            <a:off x="437503" y="4097283"/>
            <a:ext cx="7155603" cy="1133856"/>
          </a:xfrm>
          <a:prstGeom prst="rect">
            <a:avLst/>
          </a:prstGeom>
        </p:spPr>
        <p:txBody>
          <a:bodyPr/>
          <a:lstStyle>
            <a:lvl1pPr marL="0" indent="0" algn="l" rtl="0" eaLnBrk="0" fontAlgn="base" hangingPunct="0">
              <a:spcBef>
                <a:spcPct val="20000"/>
              </a:spcBef>
              <a:spcAft>
                <a:spcPct val="0"/>
              </a:spcAft>
              <a:buClr>
                <a:srgbClr val="E92831"/>
              </a:buClr>
              <a:buNone/>
              <a:defRPr lang="en-US" sz="1800" dirty="0">
                <a:solidFill>
                  <a:schemeClr val="bg1"/>
                </a:solidFill>
                <a:latin typeface="+mn-lt"/>
                <a:ea typeface="+mn-ea"/>
                <a:cs typeface="+mn-cs"/>
              </a:defRPr>
            </a:lvl1pPr>
          </a:lstStyle>
          <a:p>
            <a:pPr marL="0" indent="0">
              <a:buNone/>
            </a:pPr>
            <a:r>
              <a:rPr lang="en-US" sz="1600" dirty="0">
                <a:solidFill>
                  <a:schemeClr val="bg1"/>
                </a:solidFill>
              </a:rPr>
              <a:t>[Author Names Here]</a:t>
            </a:r>
          </a:p>
        </p:txBody>
      </p:sp>
      <p:sp>
        <p:nvSpPr>
          <p:cNvPr id="1059" name="Text Placeholder 1058">
            <a:extLst>
              <a:ext uri="{FF2B5EF4-FFF2-40B4-BE49-F238E27FC236}">
                <a16:creationId xmlns:a16="http://schemas.microsoft.com/office/drawing/2014/main" id="{B5C176F4-8E53-625C-2218-7E9772A47A61}"/>
              </a:ext>
            </a:extLst>
          </p:cNvPr>
          <p:cNvSpPr>
            <a:spLocks noGrp="1"/>
          </p:cNvSpPr>
          <p:nvPr>
            <p:ph type="body" sz="quarter" idx="14" hasCustomPrompt="1"/>
          </p:nvPr>
        </p:nvSpPr>
        <p:spPr>
          <a:xfrm>
            <a:off x="7926440" y="6030785"/>
            <a:ext cx="3782508" cy="338554"/>
          </a:xfrm>
          <a:prstGeom prst="rect">
            <a:avLst/>
          </a:prstGeom>
        </p:spPr>
        <p:txBody>
          <a:bodyPr/>
          <a:lstStyle>
            <a:lvl1pPr marL="0" indent="0" algn="ctr">
              <a:buNone/>
              <a:defRPr>
                <a:solidFill>
                  <a:schemeClr val="bg1"/>
                </a:solidFill>
              </a:defRPr>
            </a:lvl1pPr>
            <a:lvl5pPr marL="1025525" indent="0">
              <a:buNone/>
              <a:defRPr/>
            </a:lvl5pPr>
          </a:lstStyle>
          <a:p>
            <a:pPr algn="ctr">
              <a:defRPr/>
            </a:pPr>
            <a:r>
              <a:rPr lang="en-US" sz="1600" b="1" kern="0" spc="0" baseline="0" dirty="0">
                <a:solidFill>
                  <a:schemeClr val="bg1"/>
                </a:solidFill>
              </a:rPr>
              <a:t>[Meeting Name Here</a:t>
            </a:r>
          </a:p>
        </p:txBody>
      </p:sp>
      <p:sp>
        <p:nvSpPr>
          <p:cNvPr id="1065" name="Text Placeholder 1064">
            <a:extLst>
              <a:ext uri="{FF2B5EF4-FFF2-40B4-BE49-F238E27FC236}">
                <a16:creationId xmlns:a16="http://schemas.microsoft.com/office/drawing/2014/main" id="{C8B41DC1-1DCC-CEAD-FD8E-D60CE5894209}"/>
              </a:ext>
            </a:extLst>
          </p:cNvPr>
          <p:cNvSpPr>
            <a:spLocks noGrp="1"/>
          </p:cNvSpPr>
          <p:nvPr>
            <p:ph type="body" sz="quarter" idx="15" hasCustomPrompt="1"/>
          </p:nvPr>
        </p:nvSpPr>
        <p:spPr>
          <a:xfrm>
            <a:off x="7924886" y="6390669"/>
            <a:ext cx="3785616" cy="338328"/>
          </a:xfrm>
          <a:prstGeom prst="rect">
            <a:avLst/>
          </a:prstGeom>
        </p:spPr>
        <p:txBody>
          <a:bodyPr/>
          <a:lstStyle>
            <a:lvl1pPr marL="0" indent="0" algn="ctr">
              <a:buNone/>
              <a:defRPr>
                <a:solidFill>
                  <a:schemeClr val="bg1"/>
                </a:solidFill>
              </a:defRPr>
            </a:lvl1pPr>
          </a:lstStyle>
          <a:p>
            <a:pPr marL="0" marR="0" lvl="0" indent="0" algn="ctr" defTabSz="914400" rtl="0" eaLnBrk="0" fontAlgn="base" latinLnBrk="0" hangingPunct="0">
              <a:lnSpc>
                <a:spcPct val="100000"/>
              </a:lnSpc>
              <a:spcBef>
                <a:spcPct val="20000"/>
              </a:spcBef>
              <a:spcAft>
                <a:spcPct val="0"/>
              </a:spcAft>
              <a:buClr>
                <a:srgbClr val="E92831"/>
              </a:buClr>
              <a:buSzTx/>
              <a:buFontTx/>
              <a:buNone/>
              <a:tabLst/>
              <a:defRPr/>
            </a:pPr>
            <a:r>
              <a:rPr lang="en-US" sz="1600" b="1" kern="0" dirty="0">
                <a:solidFill>
                  <a:schemeClr val="bg1"/>
                </a:solidFill>
              </a:rPr>
              <a:t>[Date Here]</a:t>
            </a:r>
            <a:endParaRPr lang="en-US" sz="1600" b="1" kern="0" spc="0" baseline="0" dirty="0">
              <a:solidFill>
                <a:schemeClr val="bg1"/>
              </a:solidFill>
            </a:endParaRPr>
          </a:p>
        </p:txBody>
      </p:sp>
      <p:sp>
        <p:nvSpPr>
          <p:cNvPr id="9" name="TextBox 8">
            <a:extLst>
              <a:ext uri="{FF2B5EF4-FFF2-40B4-BE49-F238E27FC236}">
                <a16:creationId xmlns:a16="http://schemas.microsoft.com/office/drawing/2014/main" id="{8AD4DB8E-3E4A-5F7D-A3B1-D37CEA861073}"/>
              </a:ext>
            </a:extLst>
          </p:cNvPr>
          <p:cNvSpPr txBox="1"/>
          <p:nvPr userDrawn="1"/>
        </p:nvSpPr>
        <p:spPr>
          <a:xfrm>
            <a:off x="7923333" y="2725220"/>
            <a:ext cx="3785616" cy="3039294"/>
          </a:xfrm>
          <a:prstGeom prst="rect">
            <a:avLst/>
          </a:prstGeom>
          <a:noFill/>
          <a:ln>
            <a:solidFill>
              <a:schemeClr val="bg1"/>
            </a:solidFill>
          </a:ln>
        </p:spPr>
        <p:txBody>
          <a:bodyPr wrap="square">
            <a:spAutoFit/>
          </a:bodyPr>
          <a:lstStyle/>
          <a:p>
            <a:pPr marL="0" marR="0" algn="ctr">
              <a:spcBef>
                <a:spcPts val="0"/>
              </a:spcBef>
              <a:spcAft>
                <a:spcPts val="0"/>
              </a:spcAft>
            </a:pPr>
            <a:r>
              <a:rPr lang="en-US" sz="1000" b="1" dirty="0">
                <a:solidFill>
                  <a:schemeClr val="accent2">
                    <a:lumMod val="60000"/>
                    <a:lumOff val="40000"/>
                  </a:schemeClr>
                </a:solidFill>
                <a:effectLst/>
                <a:latin typeface="Times New Roman" panose="02020603050405020304" pitchFamily="18" charset="0"/>
                <a:ea typeface="Times New Roman" panose="02020603050405020304" pitchFamily="18" charset="0"/>
              </a:rPr>
              <a:t>EAR RESTRICTED DATA</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000" b="1" dirty="0">
                <a:solidFill>
                  <a:schemeClr val="accent1">
                    <a:lumMod val="60000"/>
                    <a:lumOff val="40000"/>
                  </a:schemeClr>
                </a:solidFill>
                <a:effectLst/>
                <a:latin typeface="Times New Roman" panose="02020603050405020304" pitchFamily="18" charset="0"/>
                <a:ea typeface="Times New Roman" panose="02020603050405020304" pitchFamily="18" charset="0"/>
              </a:rPr>
              <a:t>U.S. Citizens / US Permanent Residents (Green Card Holders) Only</a:t>
            </a:r>
            <a:endParaRPr lang="en-US" sz="12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Destination Country(s):  USA ONLY—Export Not Authorized</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End User:   USA</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Export Control Classification Number:  9E515.a                 </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License/Exemption/Exception Number:  N/A</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bg1"/>
                </a:solidFill>
                <a:effectLst/>
                <a:latin typeface="Times New Roman" panose="02020603050405020304" pitchFamily="18" charset="0"/>
                <a:ea typeface="Times New Roman" panose="02020603050405020304" pitchFamily="18" charset="0"/>
              </a:rPr>
              <a:t>These items are controlled and authorized by the U.S. government for export only to the country of ultimate destination for use by the end-user herein identified.  </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bg1"/>
                </a:solidFill>
                <a:effectLst/>
                <a:latin typeface="Times New Roman" panose="02020603050405020304" pitchFamily="18" charset="0"/>
                <a:ea typeface="Times New Roman" panose="02020603050405020304" pitchFamily="18" charset="0"/>
              </a:rPr>
              <a:t>They may not be resold, transferred, or otherwise be disposed of, to any other country or to any person other than the authorized end-user or consignee(s), either in their original form or after being incorporated into other items, without first obtaining approval from the U.S. government or as otherwise authorized by U.S. law and regulations.</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200" dirty="0">
                <a:solidFill>
                  <a:srgbClr val="FFC000"/>
                </a:solidFill>
                <a:effectLst/>
                <a:latin typeface="Times New Roman" panose="02020603050405020304" pitchFamily="18" charset="0"/>
                <a:ea typeface="Times New Roman" panose="02020603050405020304" pitchFamily="18" charset="0"/>
              </a:rPr>
              <a:t> </a:t>
            </a:r>
          </a:p>
          <a:p>
            <a:pPr marL="0" marR="0" algn="ctr">
              <a:spcBef>
                <a:spcPts val="0"/>
              </a:spcBef>
              <a:spcAft>
                <a:spcPts val="0"/>
              </a:spcAft>
            </a:pPr>
            <a:r>
              <a:rPr lang="en-US" sz="950" b="1" dirty="0">
                <a:solidFill>
                  <a:schemeClr val="accent2">
                    <a:lumMod val="60000"/>
                    <a:lumOff val="40000"/>
                  </a:schemeClr>
                </a:solidFill>
                <a:effectLst/>
                <a:latin typeface="TimesNewRomanPS-BoldMT"/>
                <a:ea typeface="Times New Roman" panose="02020603050405020304" pitchFamily="18" charset="0"/>
              </a:rPr>
              <a:t>Controlled by: Export Control Manager, LEMS-A3, NASA GSFC   </a:t>
            </a:r>
          </a:p>
        </p:txBody>
      </p:sp>
    </p:spTree>
    <p:extLst>
      <p:ext uri="{BB962C8B-B14F-4D97-AF65-F5344CB8AC3E}">
        <p14:creationId xmlns:p14="http://schemas.microsoft.com/office/powerpoint/2010/main" val="32402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noChangeArrowheads="1"/>
          </p:cNvSpPr>
          <p:nvPr>
            <p:ph type="title"/>
          </p:nvPr>
        </p:nvSpPr>
        <p:spPr bwMode="auto">
          <a:xfrm>
            <a:off x="2878842" y="269915"/>
            <a:ext cx="6434316"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en-US" dirty="0"/>
              <a:t>Click to edit Master title style</a:t>
            </a:r>
          </a:p>
        </p:txBody>
      </p:sp>
      <p:sp>
        <p:nvSpPr>
          <p:cNvPr id="7" name="Rectangle 13">
            <a:extLst>
              <a:ext uri="{FF2B5EF4-FFF2-40B4-BE49-F238E27FC236}">
                <a16:creationId xmlns:a16="http://schemas.microsoft.com/office/drawing/2014/main" id="{4FF6704F-96AF-0D4C-8D0E-0FFCCF3848E1}"/>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5E249F5E-BD16-4F68-BCA4-33369FC9D61D}" type="slidenum">
              <a:rPr lang="en-US" altLang="en-US"/>
              <a:pPr>
                <a:defRPr/>
              </a:pPr>
              <a:t>‹#›</a:t>
            </a:fld>
            <a:endParaRPr lang="en-US" altLang="en-US" dirty="0"/>
          </a:p>
        </p:txBody>
      </p:sp>
      <p:pic>
        <p:nvPicPr>
          <p:cNvPr id="3" name="Picture 4" descr="NASA Artemis">
            <a:extLst>
              <a:ext uri="{FF2B5EF4-FFF2-40B4-BE49-F238E27FC236}">
                <a16:creationId xmlns:a16="http://schemas.microsoft.com/office/drawing/2014/main" id="{0A845C37-467C-1666-767D-60578C2D57EF}"/>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EFDB6410-7D7A-7070-C0F4-38B7A1EDE0F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22" name="Picture 64" descr="Macintosh HD:Users:kagammage:Documents:Customer work:JOBS ON REVIEW:B1999-simms:Diversity_templates:PowerPoint:Meatball_CMYK_1inch.gif">
            <a:extLst>
              <a:ext uri="{FF2B5EF4-FFF2-40B4-BE49-F238E27FC236}">
                <a16:creationId xmlns:a16="http://schemas.microsoft.com/office/drawing/2014/main" id="{463C512A-51D4-95B6-874F-A8E3B77F0012}"/>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157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3" y="1088891"/>
            <a:ext cx="11378523" cy="4532262"/>
          </a:xfrm>
          <a:prstGeom prst="rect">
            <a:avLst/>
          </a:prstGeom>
        </p:spPr>
        <p:txBody>
          <a:bodyPr/>
          <a:lstStyle>
            <a:lvl1pPr marL="115888" indent="-115888">
              <a:buFont typeface="Wingdings" panose="05000000000000000000" pitchFamily="2" charset="2"/>
              <a:buChar char="v"/>
              <a:defRPr sz="1800"/>
            </a:lvl1pPr>
            <a:lvl2pPr>
              <a:defRPr sz="1800"/>
            </a:lvl2pPr>
            <a:lvl3pPr marL="801687" indent="-285750">
              <a:buFont typeface="Wingdings" panose="05000000000000000000" pitchFamily="2" charset="2"/>
              <a:buChar char="§"/>
              <a:defRPr sz="1800"/>
            </a:lvl3pPr>
            <a:lvl4pPr marL="911225" indent="-168275">
              <a:buFont typeface="Arial" panose="020B0604020202020204" pitchFamily="34" charset="0"/>
              <a:buChar cha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3">
            <a:extLst>
              <a:ext uri="{FF2B5EF4-FFF2-40B4-BE49-F238E27FC236}">
                <a16:creationId xmlns:a16="http://schemas.microsoft.com/office/drawing/2014/main" id="{4FF6704F-96AF-0D4C-8D0E-0FFCCF3848E1}"/>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5E249F5E-BD16-4F68-BCA4-33369FC9D61D}" type="slidenum">
              <a:rPr lang="en-US" altLang="en-US"/>
              <a:pPr>
                <a:defRPr/>
              </a:pPr>
              <a:t>‹#›</a:t>
            </a:fld>
            <a:endParaRPr lang="en-US" altLang="en-US" dirty="0"/>
          </a:p>
        </p:txBody>
      </p:sp>
      <p:pic>
        <p:nvPicPr>
          <p:cNvPr id="4" name="Picture 4" descr="NASA Artemis">
            <a:extLst>
              <a:ext uri="{FF2B5EF4-FFF2-40B4-BE49-F238E27FC236}">
                <a16:creationId xmlns:a16="http://schemas.microsoft.com/office/drawing/2014/main" id="{9264618C-6D04-365E-112C-F6DAFD8CCA44}"/>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C659D500-042E-AB75-4B4C-60206D12EA0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8" name="Picture 64" descr="Macintosh HD:Users:kagammage:Documents:Customer work:JOBS ON REVIEW:B1999-simms:Diversity_templates:PowerPoint:Meatball_CMYK_1inch.gif">
            <a:extLst>
              <a:ext uri="{FF2B5EF4-FFF2-40B4-BE49-F238E27FC236}">
                <a16:creationId xmlns:a16="http://schemas.microsoft.com/office/drawing/2014/main" id="{CD94235F-E6BA-17EB-9533-227868A51D40}"/>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Placeholder 1">
            <a:extLst>
              <a:ext uri="{FF2B5EF4-FFF2-40B4-BE49-F238E27FC236}">
                <a16:creationId xmlns:a16="http://schemas.microsoft.com/office/drawing/2014/main" id="{E94FA9AC-3DA9-B56E-CC61-D9D0EF3E1EDB}"/>
              </a:ext>
            </a:extLst>
          </p:cNvPr>
          <p:cNvSpPr>
            <a:spLocks noGrp="1" noChangeArrowheads="1"/>
          </p:cNvSpPr>
          <p:nvPr>
            <p:ph type="title"/>
          </p:nvPr>
        </p:nvSpPr>
        <p:spPr bwMode="auto">
          <a:xfrm>
            <a:off x="2878842" y="269915"/>
            <a:ext cx="6434316"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en-US" dirty="0"/>
              <a:t>Click to edit Master title style</a:t>
            </a:r>
          </a:p>
        </p:txBody>
      </p:sp>
    </p:spTree>
    <p:extLst>
      <p:ext uri="{BB962C8B-B14F-4D97-AF65-F5344CB8AC3E}">
        <p14:creationId xmlns:p14="http://schemas.microsoft.com/office/powerpoint/2010/main" val="204866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23334" y="1088895"/>
            <a:ext cx="5503333" cy="4883150"/>
          </a:xfrm>
          <a:prstGeom prst="rect">
            <a:avLst/>
          </a:prstGeom>
        </p:spPr>
        <p:txBody>
          <a:bodyPr/>
          <a:lstStyle>
            <a:lvl1pPr marL="115888" indent="-115888">
              <a:buFont typeface="Wingdings" panose="05000000000000000000" pitchFamily="2" charset="2"/>
              <a:buChar char="v"/>
              <a:defRPr sz="1800"/>
            </a:lvl1pPr>
            <a:lvl2pPr>
              <a:defRPr sz="1800"/>
            </a:lvl2pPr>
            <a:lvl3pPr marL="625475" indent="-109538">
              <a:buFont typeface="Wingdings" panose="05000000000000000000" pitchFamily="2" charset="2"/>
              <a:buChar char="§"/>
              <a:defRPr sz="1800"/>
            </a:lvl3pPr>
            <a:lvl4pPr marL="911225" indent="-168275">
              <a:buFont typeface="Arial" panose="020B0604020202020204" pitchFamily="34" charset="0"/>
              <a:buChar char="•"/>
              <a:defRPr sz="1800"/>
            </a:lvl4pPr>
            <a:lvl5pPr>
              <a:defRPr sz="1800"/>
            </a:lvl5pPr>
            <a:lvl6pPr>
              <a:defRPr sz="1800"/>
            </a:lvl6pPr>
            <a:lvl7pPr>
              <a:defRPr sz="1800"/>
            </a:lvl7pPr>
            <a:lvl8pPr>
              <a:defRPr sz="1800"/>
            </a:lvl8pPr>
            <a:lvl9pPr>
              <a:defRPr sz="18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867" y="1088895"/>
            <a:ext cx="5503333" cy="4883150"/>
          </a:xfrm>
          <a:prstGeom prst="rect">
            <a:avLst/>
          </a:prstGeom>
        </p:spPr>
        <p:txBody>
          <a:bodyPr/>
          <a:lstStyle>
            <a:lvl1pPr marL="115888" indent="-115888">
              <a:buFont typeface="Wingdings" panose="05000000000000000000" pitchFamily="2" charset="2"/>
              <a:buChar char="v"/>
              <a:defRPr sz="1800"/>
            </a:lvl1pPr>
            <a:lvl2pPr>
              <a:defRPr sz="1800"/>
            </a:lvl2pPr>
            <a:lvl3pPr marL="625475" indent="-109538">
              <a:buFont typeface="Wingdings" panose="05000000000000000000" pitchFamily="2" charset="2"/>
              <a:buChar char="§"/>
              <a:defRPr sz="1800"/>
            </a:lvl3pPr>
            <a:lvl4pPr marL="911225" indent="-168275">
              <a:buFont typeface="Arial" panose="020B0604020202020204" pitchFamily="34" charset="0"/>
              <a:buChar cha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13">
            <a:extLst>
              <a:ext uri="{FF2B5EF4-FFF2-40B4-BE49-F238E27FC236}">
                <a16:creationId xmlns:a16="http://schemas.microsoft.com/office/drawing/2014/main" id="{31C7E6EC-F665-F845-AC49-9D4A9639AE9E}"/>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B8A31238-0C30-4247-B969-C293ABE7CC65}" type="slidenum">
              <a:rPr lang="en-US" altLang="en-US"/>
              <a:pPr>
                <a:defRPr/>
              </a:pPr>
              <a:t>‹#›</a:t>
            </a:fld>
            <a:endParaRPr lang="en-US" altLang="en-US" dirty="0"/>
          </a:p>
        </p:txBody>
      </p:sp>
      <p:pic>
        <p:nvPicPr>
          <p:cNvPr id="5" name="Picture 4" descr="NASA Artemis">
            <a:extLst>
              <a:ext uri="{FF2B5EF4-FFF2-40B4-BE49-F238E27FC236}">
                <a16:creationId xmlns:a16="http://schemas.microsoft.com/office/drawing/2014/main" id="{26037194-82BF-B7FE-D994-EEE318271B3A}"/>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ext, logo&#10;&#10;Description automatically generated">
            <a:extLst>
              <a:ext uri="{FF2B5EF4-FFF2-40B4-BE49-F238E27FC236}">
                <a16:creationId xmlns:a16="http://schemas.microsoft.com/office/drawing/2014/main" id="{B20696F8-45C7-EDCC-2932-E573392155D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13" name="Picture 64" descr="Macintosh HD:Users:kagammage:Documents:Customer work:JOBS ON REVIEW:B1999-simms:Diversity_templates:PowerPoint:Meatball_CMYK_1inch.gif">
            <a:extLst>
              <a:ext uri="{FF2B5EF4-FFF2-40B4-BE49-F238E27FC236}">
                <a16:creationId xmlns:a16="http://schemas.microsoft.com/office/drawing/2014/main" id="{0DB2A1D0-2855-DEF5-D96C-E72FF9E5587F}"/>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Placeholder 1">
            <a:extLst>
              <a:ext uri="{FF2B5EF4-FFF2-40B4-BE49-F238E27FC236}">
                <a16:creationId xmlns:a16="http://schemas.microsoft.com/office/drawing/2014/main" id="{319062F9-3D6C-8731-8CE9-D45343315A68}"/>
              </a:ext>
            </a:extLst>
          </p:cNvPr>
          <p:cNvSpPr>
            <a:spLocks noGrp="1" noChangeArrowheads="1"/>
          </p:cNvSpPr>
          <p:nvPr>
            <p:ph type="title"/>
          </p:nvPr>
        </p:nvSpPr>
        <p:spPr bwMode="auto">
          <a:xfrm>
            <a:off x="2878842" y="269915"/>
            <a:ext cx="6434316"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en-US" dirty="0"/>
              <a:t>Click to edit Master title style</a:t>
            </a:r>
          </a:p>
        </p:txBody>
      </p:sp>
    </p:spTree>
    <p:extLst>
      <p:ext uri="{BB962C8B-B14F-4D97-AF65-F5344CB8AC3E}">
        <p14:creationId xmlns:p14="http://schemas.microsoft.com/office/powerpoint/2010/main" val="404049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up Page">
    <p:spTree>
      <p:nvGrpSpPr>
        <p:cNvPr id="1" name=""/>
        <p:cNvGrpSpPr/>
        <p:nvPr/>
      </p:nvGrpSpPr>
      <p:grpSpPr>
        <a:xfrm>
          <a:off x="0" y="0"/>
          <a:ext cx="0" cy="0"/>
          <a:chOff x="0" y="0"/>
          <a:chExt cx="0" cy="0"/>
        </a:xfrm>
      </p:grpSpPr>
      <p:sp>
        <p:nvSpPr>
          <p:cNvPr id="6" name="Rectangle 13">
            <a:extLst>
              <a:ext uri="{FF2B5EF4-FFF2-40B4-BE49-F238E27FC236}">
                <a16:creationId xmlns:a16="http://schemas.microsoft.com/office/drawing/2014/main" id="{31C7E6EC-F665-F845-AC49-9D4A9639AE9E}"/>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B8A31238-0C30-4247-B969-C293ABE7CC65}" type="slidenum">
              <a:rPr lang="en-US" altLang="en-US"/>
              <a:pPr>
                <a:defRPr/>
              </a:pPr>
              <a:t>‹#›</a:t>
            </a:fld>
            <a:endParaRPr lang="en-US" altLang="en-US" dirty="0"/>
          </a:p>
        </p:txBody>
      </p:sp>
      <p:sp>
        <p:nvSpPr>
          <p:cNvPr id="14" name="Title Placeholder 1"/>
          <p:cNvSpPr txBox="1">
            <a:spLocks noChangeArrowheads="1"/>
          </p:cNvSpPr>
          <p:nvPr userDrawn="1"/>
        </p:nvSpPr>
        <p:spPr bwMode="auto">
          <a:xfrm>
            <a:off x="2224617" y="2596583"/>
            <a:ext cx="8227483"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2800" b="1">
                <a:solidFill>
                  <a:srgbClr val="E92831"/>
                </a:solidFill>
                <a:latin typeface="+mj-lt"/>
                <a:ea typeface="+mj-ea"/>
                <a:cs typeface="+mj-cs"/>
              </a:defRPr>
            </a:lvl1pPr>
            <a:lvl2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2pPr>
            <a:lvl3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3pPr>
            <a:lvl4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4pPr>
            <a:lvl5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5pPr>
            <a:lvl6pPr marL="4572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6pPr>
            <a:lvl7pPr marL="9144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7pPr>
            <a:lvl8pPr marL="13716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8pPr>
            <a:lvl9pPr marL="18288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9pPr>
          </a:lstStyle>
          <a:p>
            <a:pPr defTabSz="914400"/>
            <a:r>
              <a:rPr lang="en-US" altLang="en-US" sz="2800" kern="0" dirty="0">
                <a:solidFill>
                  <a:schemeClr val="tx1"/>
                </a:solidFill>
              </a:rPr>
              <a:t>Backup Slides</a:t>
            </a:r>
          </a:p>
        </p:txBody>
      </p:sp>
      <p:pic>
        <p:nvPicPr>
          <p:cNvPr id="7" name="Picture 6" descr="NASA Artemis">
            <a:extLst>
              <a:ext uri="{FF2B5EF4-FFF2-40B4-BE49-F238E27FC236}">
                <a16:creationId xmlns:a16="http://schemas.microsoft.com/office/drawing/2014/main" id="{5F023495-2275-AB0C-2983-7BBB2C4E577C}"/>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 logo&#10;&#10;Description automatically generated">
            <a:extLst>
              <a:ext uri="{FF2B5EF4-FFF2-40B4-BE49-F238E27FC236}">
                <a16:creationId xmlns:a16="http://schemas.microsoft.com/office/drawing/2014/main" id="{7FE44B1A-62BE-D055-7554-2B729D37164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15" name="Picture 64" descr="Macintosh HD:Users:kagammage:Documents:Customer work:JOBS ON REVIEW:B1999-simms:Diversity_templates:PowerPoint:Meatball_CMYK_1inch.gif">
            <a:extLst>
              <a:ext uri="{FF2B5EF4-FFF2-40B4-BE49-F238E27FC236}">
                <a16:creationId xmlns:a16="http://schemas.microsoft.com/office/drawing/2014/main" id="{67ABC2B5-7A47-31DC-F8AD-987F7B3EE9D6}"/>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49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d Slide">
    <p:bg>
      <p:bgPr>
        <a:blipFill dpi="0" rotWithShape="0">
          <a:blip r:embed="rId2" r:link="rId3"/>
          <a:srcRect/>
          <a:stretch>
            <a:fillRect/>
          </a:stretch>
        </a:blipFill>
        <a:effectLst/>
      </p:bgPr>
    </p:bg>
    <p:spTree>
      <p:nvGrpSpPr>
        <p:cNvPr id="1" name=""/>
        <p:cNvGrpSpPr/>
        <p:nvPr/>
      </p:nvGrpSpPr>
      <p:grpSpPr>
        <a:xfrm>
          <a:off x="0" y="0"/>
          <a:ext cx="0" cy="0"/>
          <a:chOff x="0" y="0"/>
          <a:chExt cx="0" cy="0"/>
        </a:xfrm>
      </p:grpSpPr>
      <p:pic>
        <p:nvPicPr>
          <p:cNvPr id="2" name="Picture 1" descr="A picture containing logo&#10;&#10;Description automatically generated">
            <a:extLst>
              <a:ext uri="{FF2B5EF4-FFF2-40B4-BE49-F238E27FC236}">
                <a16:creationId xmlns:a16="http://schemas.microsoft.com/office/drawing/2014/main" id="{FECCB6FB-8D52-ECCA-DB95-8C3DE87872DC}"/>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296143" y="1626445"/>
            <a:ext cx="3597347" cy="3602736"/>
          </a:xfrm>
          <a:prstGeom prst="rect">
            <a:avLst/>
          </a:prstGeom>
        </p:spPr>
      </p:pic>
      <p:sp>
        <p:nvSpPr>
          <p:cNvPr id="3" name="Rectangle 13">
            <a:extLst>
              <a:ext uri="{FF2B5EF4-FFF2-40B4-BE49-F238E27FC236}">
                <a16:creationId xmlns:a16="http://schemas.microsoft.com/office/drawing/2014/main" id="{B5373892-5E94-494A-9C40-4616769A238B}"/>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36C1E674-D9C0-4452-9AE2-D4960058BB5D}" type="slidenum">
              <a:rPr lang="en-US" altLang="en-US"/>
              <a:pPr>
                <a:defRPr/>
              </a:pPr>
              <a:t>‹#›</a:t>
            </a:fld>
            <a:endParaRPr lang="en-US" altLang="en-US" dirty="0"/>
          </a:p>
        </p:txBody>
      </p:sp>
      <p:sp>
        <p:nvSpPr>
          <p:cNvPr id="4" name="Rectangle 3">
            <a:extLst>
              <a:ext uri="{FF2B5EF4-FFF2-40B4-BE49-F238E27FC236}">
                <a16:creationId xmlns:a16="http://schemas.microsoft.com/office/drawing/2014/main" id="{61C76786-249B-C88D-4775-2B44AD8002C9}"/>
              </a:ext>
            </a:extLst>
          </p:cNvPr>
          <p:cNvSpPr/>
          <p:nvPr userDrawn="1"/>
        </p:nvSpPr>
        <p:spPr bwMode="auto">
          <a:xfrm>
            <a:off x="0" y="6015317"/>
            <a:ext cx="12192000" cy="22411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3847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Users/kacomber/Documents/CustomerWork/TO%20DO/LEMS%20PPT%20template/Regular%20size%20PowerPoint%20Template/10x7.5_guts.jpg" TargetMode="Externa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r:link="rId10"/>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F4E96-F5CC-DD4A-D3F8-BAA037AE292F}"/>
              </a:ext>
            </a:extLst>
          </p:cNvPr>
          <p:cNvSpPr txBox="1"/>
          <p:nvPr userDrawn="1"/>
        </p:nvSpPr>
        <p:spPr>
          <a:xfrm>
            <a:off x="332318" y="6437314"/>
            <a:ext cx="4156555" cy="276999"/>
          </a:xfrm>
          <a:prstGeom prst="rect">
            <a:avLst/>
          </a:prstGeom>
          <a:noFill/>
          <a:effectLst>
            <a:outerShdw blurRad="50800" dist="50800" dir="2700000" algn="tl" rotWithShape="0">
              <a:prstClr val="black"/>
            </a:outerShdw>
          </a:effectLst>
        </p:spPr>
        <p:txBody>
          <a:bodyPr wrap="square">
            <a:spAutoFit/>
          </a:bodyPr>
          <a:lstStyle/>
          <a:p>
            <a:pPr>
              <a:defRPr/>
            </a:pPr>
            <a:r>
              <a:rPr lang="en-US" sz="1200" b="1" kern="0" spc="0" baseline="0" dirty="0">
                <a:solidFill>
                  <a:schemeClr val="bg1"/>
                </a:solidFill>
                <a:effectLst>
                  <a:outerShdw blurRad="38100" dist="38100" dir="2700000" algn="tl">
                    <a:srgbClr val="000000">
                      <a:alpha val="43137"/>
                    </a:srgbClr>
                  </a:outerShdw>
                </a:effectLst>
              </a:rPr>
              <a:t>[Meeting Name]</a:t>
            </a:r>
          </a:p>
        </p:txBody>
      </p:sp>
      <p:sp>
        <p:nvSpPr>
          <p:cNvPr id="6" name="Rectangle 5">
            <a:extLst>
              <a:ext uri="{FF2B5EF4-FFF2-40B4-BE49-F238E27FC236}">
                <a16:creationId xmlns:a16="http://schemas.microsoft.com/office/drawing/2014/main" id="{7E4CD615-0F46-7B0C-7F8C-3707EF155FDA}"/>
              </a:ext>
            </a:extLst>
          </p:cNvPr>
          <p:cNvSpPr/>
          <p:nvPr userDrawn="1"/>
        </p:nvSpPr>
        <p:spPr>
          <a:xfrm>
            <a:off x="5015754" y="6437314"/>
            <a:ext cx="2160493" cy="276999"/>
          </a:xfrm>
          <a:prstGeom prst="rect">
            <a:avLst/>
          </a:prstGeom>
        </p:spPr>
        <p:txBody>
          <a:bodyPr wrap="square">
            <a:spAutoFit/>
          </a:bodyPr>
          <a:lstStyle/>
          <a:p>
            <a:pPr algn="ctr">
              <a:defRPr/>
            </a:pPr>
            <a:r>
              <a:rPr lang="en-US" sz="1200" b="1" spc="0" baseline="0" dirty="0">
                <a:solidFill>
                  <a:schemeClr val="bg1"/>
                </a:solidFill>
                <a:effectLst>
                  <a:outerShdw blurRad="38100" dist="38100" dir="2700000" algn="tl">
                    <a:srgbClr val="000000">
                      <a:alpha val="43137"/>
                    </a:srgbClr>
                  </a:outerShdw>
                </a:effectLst>
              </a:rPr>
              <a:t>[Meeting Date]</a:t>
            </a:r>
          </a:p>
        </p:txBody>
      </p:sp>
      <p:sp>
        <p:nvSpPr>
          <p:cNvPr id="3" name="TextBox 2">
            <a:extLst>
              <a:ext uri="{FF2B5EF4-FFF2-40B4-BE49-F238E27FC236}">
                <a16:creationId xmlns:a16="http://schemas.microsoft.com/office/drawing/2014/main" id="{CFE8DE09-2749-D281-8DDB-989469F7DB11}"/>
              </a:ext>
            </a:extLst>
          </p:cNvPr>
          <p:cNvSpPr txBox="1"/>
          <p:nvPr userDrawn="1"/>
        </p:nvSpPr>
        <p:spPr>
          <a:xfrm>
            <a:off x="2451516" y="6010127"/>
            <a:ext cx="7288967" cy="276999"/>
          </a:xfrm>
          <a:prstGeom prst="rect">
            <a:avLst/>
          </a:prstGeom>
          <a:noFill/>
        </p:spPr>
        <p:txBody>
          <a:bodyPr wrap="square" rtlCol="0">
            <a:spAutoFit/>
          </a:bodyPr>
          <a:lstStyle/>
          <a:p>
            <a:pPr algn="ctr"/>
            <a:r>
              <a:rPr lang="en-US" sz="1200" b="1" dirty="0">
                <a:solidFill>
                  <a:schemeClr val="accent2">
                    <a:lumMod val="60000"/>
                    <a:lumOff val="40000"/>
                  </a:schemeClr>
                </a:solidFill>
                <a:latin typeface="Arial Nova Cond Light" panose="020B0306020202020204" pitchFamily="34" charset="0"/>
              </a:rPr>
              <a:t>Use or disclosure of data contained on this page is subject to the restriction(s) on the title page of this document.</a:t>
            </a:r>
          </a:p>
        </p:txBody>
      </p:sp>
    </p:spTree>
    <p:extLst>
      <p:ext uri="{BB962C8B-B14F-4D97-AF65-F5344CB8AC3E}">
        <p14:creationId xmlns:p14="http://schemas.microsoft.com/office/powerpoint/2010/main" val="2005591808"/>
      </p:ext>
    </p:extLst>
  </p:cSld>
  <p:clrMap bg1="lt1" tx1="dk1" bg2="lt2" tx2="dk2" accent1="accent1" accent2="accent2" accent3="accent3" accent4="accent4" accent5="accent5" accent6="accent6" hlink="hlink" folHlink="folHlink"/>
  <p:sldLayoutIdLst>
    <p:sldLayoutId id="2147483682" r:id="rId1"/>
    <p:sldLayoutId id="2147483690" r:id="rId2"/>
    <p:sldLayoutId id="2147483683" r:id="rId3"/>
    <p:sldLayoutId id="2147483684" r:id="rId4"/>
    <p:sldLayoutId id="2147483686" r:id="rId5"/>
    <p:sldLayoutId id="2147483688" r:id="rId6"/>
    <p:sldLayoutId id="2147483687" r:id="rId7"/>
  </p:sldLayoutIdLst>
  <p:hf hdr="0" dt="0"/>
  <p:txStyles>
    <p:titleStyle>
      <a:lvl1pPr algn="ctr" rtl="0" eaLnBrk="0" fontAlgn="base" hangingPunct="0">
        <a:lnSpc>
          <a:spcPct val="90000"/>
        </a:lnSpc>
        <a:spcBef>
          <a:spcPct val="0"/>
        </a:spcBef>
        <a:spcAft>
          <a:spcPct val="0"/>
        </a:spcAft>
        <a:defRPr sz="2800" b="1">
          <a:solidFill>
            <a:srgbClr val="E92831"/>
          </a:solidFill>
          <a:latin typeface="+mj-lt"/>
          <a:ea typeface="+mj-ea"/>
          <a:cs typeface="+mj-cs"/>
        </a:defRPr>
      </a:lvl1pPr>
      <a:lvl2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2pPr>
      <a:lvl3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3pPr>
      <a:lvl4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4pPr>
      <a:lvl5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5pPr>
      <a:lvl6pPr marL="4572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6pPr>
      <a:lvl7pPr marL="9144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7pPr>
      <a:lvl8pPr marL="13716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8pPr>
      <a:lvl9pPr marL="18288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9pPr>
    </p:titleStyle>
    <p:bodyStyle>
      <a:lvl1pPr marL="115888" indent="-115888" algn="l" rtl="0" eaLnBrk="0" fontAlgn="base" hangingPunct="0">
        <a:spcBef>
          <a:spcPct val="20000"/>
        </a:spcBef>
        <a:spcAft>
          <a:spcPct val="0"/>
        </a:spcAft>
        <a:buClr>
          <a:srgbClr val="E92831"/>
        </a:buClr>
        <a:buChar char="•"/>
        <a:defRPr sz="1600">
          <a:solidFill>
            <a:schemeClr val="tx1"/>
          </a:solidFill>
          <a:latin typeface="+mn-lt"/>
          <a:ea typeface="+mn-ea"/>
          <a:cs typeface="+mn-cs"/>
        </a:defRPr>
      </a:lvl1pPr>
      <a:lvl2pPr marL="401638" indent="-171450" algn="l" rtl="0" eaLnBrk="0" fontAlgn="base" hangingPunct="0">
        <a:spcBef>
          <a:spcPct val="20000"/>
        </a:spcBef>
        <a:spcAft>
          <a:spcPct val="0"/>
        </a:spcAft>
        <a:buClr>
          <a:srgbClr val="E92831"/>
        </a:buClr>
        <a:buChar char="–"/>
        <a:defRPr sz="1600">
          <a:solidFill>
            <a:schemeClr val="tx1"/>
          </a:solidFill>
          <a:latin typeface="+mn-lt"/>
          <a:ea typeface="+mn-ea"/>
        </a:defRPr>
      </a:lvl2pPr>
      <a:lvl3pPr marL="625475" indent="-109538" algn="l" rtl="0" eaLnBrk="0" fontAlgn="base" hangingPunct="0">
        <a:spcBef>
          <a:spcPct val="20000"/>
        </a:spcBef>
        <a:spcAft>
          <a:spcPct val="0"/>
        </a:spcAft>
        <a:buClr>
          <a:srgbClr val="E92831"/>
        </a:buClr>
        <a:buChar char="•"/>
        <a:defRPr sz="1600">
          <a:solidFill>
            <a:schemeClr val="tx1"/>
          </a:solidFill>
          <a:latin typeface="+mn-lt"/>
          <a:ea typeface="+mn-ea"/>
        </a:defRPr>
      </a:lvl3pPr>
      <a:lvl4pPr marL="911225" indent="-168275" algn="l" rtl="0" eaLnBrk="0" fontAlgn="base" hangingPunct="0">
        <a:spcBef>
          <a:spcPct val="20000"/>
        </a:spcBef>
        <a:spcAft>
          <a:spcPct val="0"/>
        </a:spcAft>
        <a:buClr>
          <a:srgbClr val="E92831"/>
        </a:buClr>
        <a:buChar char="–"/>
        <a:defRPr sz="1600">
          <a:solidFill>
            <a:schemeClr val="tx1"/>
          </a:solidFill>
          <a:latin typeface="+mn-lt"/>
          <a:ea typeface="+mn-ea"/>
        </a:defRPr>
      </a:lvl4pPr>
      <a:lvl5pPr marL="1201738" indent="-176213" algn="l" rtl="0" eaLnBrk="0" fontAlgn="base" hangingPunct="0">
        <a:spcBef>
          <a:spcPct val="20000"/>
        </a:spcBef>
        <a:spcAft>
          <a:spcPct val="0"/>
        </a:spcAft>
        <a:buClr>
          <a:srgbClr val="E92831"/>
        </a:buClr>
        <a:buChar char="»"/>
        <a:defRPr sz="1600">
          <a:solidFill>
            <a:schemeClr val="tx1"/>
          </a:solidFill>
          <a:latin typeface="+mn-lt"/>
          <a:ea typeface="+mn-ea"/>
        </a:defRPr>
      </a:lvl5pPr>
      <a:lvl6pPr marL="1658938" indent="-176213" algn="l" rtl="0" fontAlgn="base">
        <a:spcBef>
          <a:spcPct val="20000"/>
        </a:spcBef>
        <a:spcAft>
          <a:spcPct val="0"/>
        </a:spcAft>
        <a:buClr>
          <a:srgbClr val="0075BD"/>
        </a:buClr>
        <a:buChar char="»"/>
        <a:defRPr sz="1600">
          <a:solidFill>
            <a:schemeClr val="tx1"/>
          </a:solidFill>
          <a:latin typeface="+mn-lt"/>
          <a:ea typeface="+mn-ea"/>
        </a:defRPr>
      </a:lvl6pPr>
      <a:lvl7pPr marL="2116138" indent="-176213" algn="l" rtl="0" fontAlgn="base">
        <a:spcBef>
          <a:spcPct val="20000"/>
        </a:spcBef>
        <a:spcAft>
          <a:spcPct val="0"/>
        </a:spcAft>
        <a:buClr>
          <a:srgbClr val="0075BD"/>
        </a:buClr>
        <a:buChar char="»"/>
        <a:defRPr sz="1600">
          <a:solidFill>
            <a:schemeClr val="tx1"/>
          </a:solidFill>
          <a:latin typeface="+mn-lt"/>
          <a:ea typeface="+mn-ea"/>
        </a:defRPr>
      </a:lvl7pPr>
      <a:lvl8pPr marL="2573338" indent="-176213" algn="l" rtl="0" fontAlgn="base">
        <a:spcBef>
          <a:spcPct val="20000"/>
        </a:spcBef>
        <a:spcAft>
          <a:spcPct val="0"/>
        </a:spcAft>
        <a:buClr>
          <a:srgbClr val="0075BD"/>
        </a:buClr>
        <a:buChar char="»"/>
        <a:defRPr sz="1600">
          <a:solidFill>
            <a:schemeClr val="tx1"/>
          </a:solidFill>
          <a:latin typeface="+mn-lt"/>
          <a:ea typeface="+mn-ea"/>
        </a:defRPr>
      </a:lvl8pPr>
      <a:lvl9pPr marL="3030538" indent="-176213" algn="l" rtl="0" fontAlgn="base">
        <a:spcBef>
          <a:spcPct val="20000"/>
        </a:spcBef>
        <a:spcAft>
          <a:spcPct val="0"/>
        </a:spcAft>
        <a:buClr>
          <a:srgbClr val="0075BD"/>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mailto:dcmayo@moreheadstate.edu"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mailto:dcmayo@moreheadstate.edu"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vidmayo" TargetMode="External"/><Relationship Id="rId2" Type="http://schemas.openxmlformats.org/officeDocument/2006/relationships/hyperlink" Target="mailto:dcmayo@moreheadstate.edu" TargetMode="External"/><Relationship Id="rId1" Type="http://schemas.openxmlformats.org/officeDocument/2006/relationships/slideLayout" Target="../slideLayouts/slideLayout7.xml"/><Relationship Id="rId5" Type="http://schemas.openxmlformats.org/officeDocument/2006/relationships/hyperlink" Target="https://github.com/davidmayo/acm-2025"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1AE419-33CF-419A-E2FD-1B5A233F5862}"/>
              </a:ext>
            </a:extLst>
          </p:cNvPr>
          <p:cNvSpPr>
            <a:spLocks noGrp="1"/>
          </p:cNvSpPr>
          <p:nvPr>
            <p:ph type="body" sz="quarter" idx="12"/>
          </p:nvPr>
        </p:nvSpPr>
        <p:spPr/>
        <p:txBody>
          <a:bodyPr/>
          <a:lstStyle/>
          <a:p>
            <a:r>
              <a:rPr lang="en-US" dirty="0"/>
              <a:t>LEMS-A3</a:t>
            </a:r>
          </a:p>
        </p:txBody>
      </p:sp>
      <p:sp>
        <p:nvSpPr>
          <p:cNvPr id="7" name="Text Placeholder 6">
            <a:extLst>
              <a:ext uri="{FF2B5EF4-FFF2-40B4-BE49-F238E27FC236}">
                <a16:creationId xmlns:a16="http://schemas.microsoft.com/office/drawing/2014/main" id="{702C4EF5-DFFD-55AC-1FC3-226816B5837A}"/>
              </a:ext>
            </a:extLst>
          </p:cNvPr>
          <p:cNvSpPr>
            <a:spLocks noGrp="1"/>
          </p:cNvSpPr>
          <p:nvPr>
            <p:ph type="body" sz="quarter" idx="13"/>
          </p:nvPr>
        </p:nvSpPr>
        <p:spPr/>
        <p:txBody>
          <a:bodyPr/>
          <a:lstStyle/>
          <a:p>
            <a:r>
              <a:rPr lang="en-US" dirty="0"/>
              <a:t>David Mayo</a:t>
            </a:r>
          </a:p>
          <a:p>
            <a:r>
              <a:rPr lang="en-US" dirty="0"/>
              <a:t>dcmayo@moreheadstate.edu</a:t>
            </a:r>
          </a:p>
        </p:txBody>
      </p:sp>
      <p:sp>
        <p:nvSpPr>
          <p:cNvPr id="8" name="Text Placeholder 7">
            <a:extLst>
              <a:ext uri="{FF2B5EF4-FFF2-40B4-BE49-F238E27FC236}">
                <a16:creationId xmlns:a16="http://schemas.microsoft.com/office/drawing/2014/main" id="{CCCE5099-8BA7-802F-AD64-4773122E3234}"/>
              </a:ext>
            </a:extLst>
          </p:cNvPr>
          <p:cNvSpPr>
            <a:spLocks noGrp="1"/>
          </p:cNvSpPr>
          <p:nvPr>
            <p:ph type="body" sz="quarter" idx="14"/>
          </p:nvPr>
        </p:nvSpPr>
        <p:spPr/>
        <p:txBody>
          <a:bodyPr/>
          <a:lstStyle/>
          <a:p>
            <a:r>
              <a:rPr lang="en-US" dirty="0"/>
              <a:t>MSU ACM</a:t>
            </a:r>
          </a:p>
        </p:txBody>
      </p:sp>
      <p:sp>
        <p:nvSpPr>
          <p:cNvPr id="9" name="Text Placeholder 8">
            <a:extLst>
              <a:ext uri="{FF2B5EF4-FFF2-40B4-BE49-F238E27FC236}">
                <a16:creationId xmlns:a16="http://schemas.microsoft.com/office/drawing/2014/main" id="{57729D86-8E8B-697B-FF09-DFDBA3A51C05}"/>
              </a:ext>
            </a:extLst>
          </p:cNvPr>
          <p:cNvSpPr>
            <a:spLocks noGrp="1"/>
          </p:cNvSpPr>
          <p:nvPr>
            <p:ph type="body" sz="quarter" idx="15"/>
          </p:nvPr>
        </p:nvSpPr>
        <p:spPr/>
        <p:txBody>
          <a:bodyPr/>
          <a:lstStyle/>
          <a:p>
            <a:r>
              <a:rPr lang="en-US" dirty="0"/>
              <a:t>2025-08-28</a:t>
            </a:r>
          </a:p>
        </p:txBody>
      </p:sp>
    </p:spTree>
    <p:extLst>
      <p:ext uri="{BB962C8B-B14F-4D97-AF65-F5344CB8AC3E}">
        <p14:creationId xmlns:p14="http://schemas.microsoft.com/office/powerpoint/2010/main" val="86796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2</a:t>
            </a:fld>
            <a:endParaRPr lang="en-US" altLang="en-US" dirty="0"/>
          </a:p>
        </p:txBody>
      </p:sp>
      <p:sp>
        <p:nvSpPr>
          <p:cNvPr id="6" name="Title 5">
            <a:extLst>
              <a:ext uri="{FF2B5EF4-FFF2-40B4-BE49-F238E27FC236}">
                <a16:creationId xmlns:a16="http://schemas.microsoft.com/office/drawing/2014/main" id="{519DC2D6-8561-645C-1875-7CAE850A2674}"/>
              </a:ext>
            </a:extLst>
          </p:cNvPr>
          <p:cNvSpPr>
            <a:spLocks noGrp="1"/>
          </p:cNvSpPr>
          <p:nvPr>
            <p:ph type="title"/>
          </p:nvPr>
        </p:nvSpPr>
        <p:spPr/>
        <p:txBody>
          <a:bodyPr/>
          <a:lstStyle/>
          <a:p>
            <a:r>
              <a:rPr lang="en-US" dirty="0"/>
              <a:t>Lunar Environment Monitoring Station for Artemis III</a:t>
            </a:r>
          </a:p>
        </p:txBody>
      </p:sp>
      <p:sp>
        <p:nvSpPr>
          <p:cNvPr id="2" name="TextBox 1">
            <a:extLst>
              <a:ext uri="{FF2B5EF4-FFF2-40B4-BE49-F238E27FC236}">
                <a16:creationId xmlns:a16="http://schemas.microsoft.com/office/drawing/2014/main" id="{BEA9B1BF-1BD2-D46B-7016-88EFF6CBF809}"/>
              </a:ext>
            </a:extLst>
          </p:cNvPr>
          <p:cNvSpPr txBox="1"/>
          <p:nvPr/>
        </p:nvSpPr>
        <p:spPr>
          <a:xfrm>
            <a:off x="213004" y="1098443"/>
            <a:ext cx="4583585" cy="3785652"/>
          </a:xfrm>
          <a:prstGeom prst="rect">
            <a:avLst/>
          </a:prstGeom>
          <a:noFill/>
        </p:spPr>
        <p:txBody>
          <a:bodyPr wrap="square" rtlCol="0">
            <a:spAutoFit/>
          </a:bodyPr>
          <a:lstStyle/>
          <a:p>
            <a:endParaRPr lang="en-US" sz="2400" dirty="0"/>
          </a:p>
          <a:p>
            <a:r>
              <a:rPr lang="en-US" sz="2400" b="1" dirty="0"/>
              <a:t>Who am I?</a:t>
            </a:r>
            <a:endParaRPr lang="en-US" sz="2400" dirty="0"/>
          </a:p>
          <a:p>
            <a:pPr marL="342900" indent="-342900">
              <a:buFont typeface="Arial" panose="020B0604020202020204" pitchFamily="34" charset="0"/>
              <a:buChar char="•"/>
            </a:pPr>
            <a:r>
              <a:rPr lang="en-US" sz="2400" dirty="0"/>
              <a:t>David Mayo</a:t>
            </a:r>
          </a:p>
          <a:p>
            <a:pPr marL="342900" indent="-342900">
              <a:buFont typeface="Arial" panose="020B0604020202020204" pitchFamily="34" charset="0"/>
              <a:buChar char="•"/>
            </a:pPr>
            <a:r>
              <a:rPr lang="en-US" sz="2400" dirty="0">
                <a:hlinkClick r:id="rId2"/>
              </a:rPr>
              <a:t>dcmayo@moreheadstate.edu</a:t>
            </a:r>
            <a:endParaRPr lang="en-US" sz="2400" dirty="0"/>
          </a:p>
          <a:p>
            <a:pPr marL="342900" indent="-342900">
              <a:buFont typeface="Arial" panose="020B0604020202020204" pitchFamily="34" charset="0"/>
              <a:buChar char="•"/>
            </a:pPr>
            <a:r>
              <a:rPr lang="en-US" sz="2400" dirty="0"/>
              <a:t>Space Science Center Research Engineer</a:t>
            </a:r>
          </a:p>
          <a:p>
            <a:pPr marL="342900" indent="-342900">
              <a:buFont typeface="Arial" panose="020B0604020202020204" pitchFamily="34" charset="0"/>
              <a:buChar char="•"/>
            </a:pPr>
            <a:r>
              <a:rPr lang="en-US" sz="2400" dirty="0"/>
              <a:t>MSU computer science</a:t>
            </a:r>
            <a:br>
              <a:rPr lang="en-US" sz="2400" dirty="0"/>
            </a:br>
            <a:r>
              <a:rPr lang="en-US" sz="2400" dirty="0"/>
              <a:t>class of 2022</a:t>
            </a:r>
          </a:p>
          <a:p>
            <a:pPr marL="342900" indent="-342900">
              <a:buFont typeface="Arial" panose="020B0604020202020204" pitchFamily="34" charset="0"/>
              <a:buChar char="•"/>
            </a:pPr>
            <a:r>
              <a:rPr lang="en-US" sz="2400" dirty="0"/>
              <a:t>Working on NASA’s LEMS-A3 mission</a:t>
            </a:r>
          </a:p>
        </p:txBody>
      </p:sp>
      <p:pic>
        <p:nvPicPr>
          <p:cNvPr id="5" name="Picture 4" descr="A person giving a thumbs up&#10;&#10;AI-generated content may be incorrect.">
            <a:extLst>
              <a:ext uri="{FF2B5EF4-FFF2-40B4-BE49-F238E27FC236}">
                <a16:creationId xmlns:a16="http://schemas.microsoft.com/office/drawing/2014/main" id="{57440F07-EF18-3E41-C5D9-567911ADF82E}"/>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4908168" y="1122947"/>
            <a:ext cx="7283832" cy="4612105"/>
          </a:xfrm>
          <a:prstGeom prst="rect">
            <a:avLst/>
          </a:prstGeom>
        </p:spPr>
      </p:pic>
    </p:spTree>
    <p:extLst>
      <p:ext uri="{BB962C8B-B14F-4D97-AF65-F5344CB8AC3E}">
        <p14:creationId xmlns:p14="http://schemas.microsoft.com/office/powerpoint/2010/main" val="364803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3C-47AF-FA51-A308-78EEFF14AD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5BB37B-2B82-9299-1E38-921BE6D57F12}"/>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3</a:t>
            </a:fld>
            <a:endParaRPr lang="en-US" altLang="en-US" dirty="0"/>
          </a:p>
        </p:txBody>
      </p:sp>
      <p:sp>
        <p:nvSpPr>
          <p:cNvPr id="6" name="Title 5">
            <a:extLst>
              <a:ext uri="{FF2B5EF4-FFF2-40B4-BE49-F238E27FC236}">
                <a16:creationId xmlns:a16="http://schemas.microsoft.com/office/drawing/2014/main" id="{791A59C5-722D-7600-D2C3-CDB53AA23F65}"/>
              </a:ext>
            </a:extLst>
          </p:cNvPr>
          <p:cNvSpPr>
            <a:spLocks noGrp="1"/>
          </p:cNvSpPr>
          <p:nvPr>
            <p:ph type="title"/>
          </p:nvPr>
        </p:nvSpPr>
        <p:spPr/>
        <p:txBody>
          <a:bodyPr/>
          <a:lstStyle/>
          <a:p>
            <a:r>
              <a:rPr lang="en-US" dirty="0"/>
              <a:t>Lunar Environment Monitoring Station for Artemis III</a:t>
            </a:r>
          </a:p>
        </p:txBody>
      </p:sp>
      <p:sp>
        <p:nvSpPr>
          <p:cNvPr id="2" name="TextBox 1">
            <a:extLst>
              <a:ext uri="{FF2B5EF4-FFF2-40B4-BE49-F238E27FC236}">
                <a16:creationId xmlns:a16="http://schemas.microsoft.com/office/drawing/2014/main" id="{98B1DA06-8B35-8A3E-52C3-67FE1EA79773}"/>
              </a:ext>
            </a:extLst>
          </p:cNvPr>
          <p:cNvSpPr txBox="1"/>
          <p:nvPr/>
        </p:nvSpPr>
        <p:spPr>
          <a:xfrm>
            <a:off x="213004" y="1098443"/>
            <a:ext cx="5882996" cy="4893647"/>
          </a:xfrm>
          <a:prstGeom prst="rect">
            <a:avLst/>
          </a:prstGeom>
          <a:noFill/>
        </p:spPr>
        <p:txBody>
          <a:bodyPr wrap="square" rtlCol="0">
            <a:spAutoFit/>
          </a:bodyPr>
          <a:lstStyle/>
          <a:p>
            <a:r>
              <a:rPr lang="en-US" sz="2400" b="1" dirty="0"/>
              <a:t>What is LEMS-A3?</a:t>
            </a:r>
            <a:endParaRPr lang="en-US" sz="2400" dirty="0"/>
          </a:p>
          <a:p>
            <a:r>
              <a:rPr lang="en-US" sz="2400" dirty="0"/>
              <a:t>The Lunar Environment Monitoring Station for Artemis III (LEMS-A3) is a compact, autonomous, and self-sustaining geophysical instrument package that enables multi-year, in-situ, monitoring of the Moon’s seismic environment. </a:t>
            </a:r>
          </a:p>
          <a:p>
            <a:r>
              <a:rPr lang="en-US" sz="2400" dirty="0"/>
              <a:t>– It is a self-powered, self-managed, and self-communicating flight system.</a:t>
            </a:r>
          </a:p>
          <a:p>
            <a:r>
              <a:rPr lang="en-US" sz="2400" dirty="0"/>
              <a:t>– It conducts science observations on the lunar surface continuously (day and night).</a:t>
            </a:r>
          </a:p>
        </p:txBody>
      </p:sp>
      <p:pic>
        <p:nvPicPr>
          <p:cNvPr id="14" name="Picture 13">
            <a:extLst>
              <a:ext uri="{FF2B5EF4-FFF2-40B4-BE49-F238E27FC236}">
                <a16:creationId xmlns:a16="http://schemas.microsoft.com/office/drawing/2014/main" id="{85203A20-1786-5E1F-08FF-D343F6945524}"/>
              </a:ext>
            </a:extLst>
          </p:cNvPr>
          <p:cNvPicPr>
            <a:picLocks noChangeAspect="1"/>
          </p:cNvPicPr>
          <p:nvPr/>
        </p:nvPicPr>
        <p:blipFill>
          <a:blip r:embed="rId2"/>
          <a:stretch>
            <a:fillRect/>
          </a:stretch>
        </p:blipFill>
        <p:spPr>
          <a:xfrm>
            <a:off x="6096000" y="1026769"/>
            <a:ext cx="6043416" cy="5008202"/>
          </a:xfrm>
          <a:prstGeom prst="rect">
            <a:avLst/>
          </a:prstGeom>
        </p:spPr>
      </p:pic>
      <p:sp>
        <p:nvSpPr>
          <p:cNvPr id="15" name="Oval 14">
            <a:extLst>
              <a:ext uri="{FF2B5EF4-FFF2-40B4-BE49-F238E27FC236}">
                <a16:creationId xmlns:a16="http://schemas.microsoft.com/office/drawing/2014/main" id="{BE966DD5-AAE8-83F8-9E4B-34C084BB6840}"/>
              </a:ext>
            </a:extLst>
          </p:cNvPr>
          <p:cNvSpPr/>
          <p:nvPr/>
        </p:nvSpPr>
        <p:spPr bwMode="auto">
          <a:xfrm>
            <a:off x="7780421" y="3810000"/>
            <a:ext cx="1596190" cy="914400"/>
          </a:xfrm>
          <a:prstGeom prst="ellipse">
            <a:avLst/>
          </a:prstGeom>
          <a:noFill/>
          <a:ln w="152400">
            <a:solidFill>
              <a:srgbClr val="FF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48777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3F1A3-C456-FC31-259E-1F066AE485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5A4FAE-7380-3F64-4D76-86ABE37FCDE9}"/>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4</a:t>
            </a:fld>
            <a:endParaRPr lang="en-US" altLang="en-US" dirty="0"/>
          </a:p>
        </p:txBody>
      </p:sp>
      <p:sp>
        <p:nvSpPr>
          <p:cNvPr id="6" name="Title 5">
            <a:extLst>
              <a:ext uri="{FF2B5EF4-FFF2-40B4-BE49-F238E27FC236}">
                <a16:creationId xmlns:a16="http://schemas.microsoft.com/office/drawing/2014/main" id="{661B6805-235C-2037-D187-CE05F347AADF}"/>
              </a:ext>
            </a:extLst>
          </p:cNvPr>
          <p:cNvSpPr>
            <a:spLocks noGrp="1"/>
          </p:cNvSpPr>
          <p:nvPr>
            <p:ph type="title"/>
          </p:nvPr>
        </p:nvSpPr>
        <p:spPr/>
        <p:txBody>
          <a:bodyPr/>
          <a:lstStyle/>
          <a:p>
            <a:r>
              <a:rPr lang="en-US" dirty="0"/>
              <a:t>LEMS-A3 Mission Operations Center</a:t>
            </a:r>
          </a:p>
        </p:txBody>
      </p:sp>
      <p:sp>
        <p:nvSpPr>
          <p:cNvPr id="5" name="TextBox 4">
            <a:extLst>
              <a:ext uri="{FF2B5EF4-FFF2-40B4-BE49-F238E27FC236}">
                <a16:creationId xmlns:a16="http://schemas.microsoft.com/office/drawing/2014/main" id="{150601DF-1967-B0B8-4764-1ABEA8091F49}"/>
              </a:ext>
            </a:extLst>
          </p:cNvPr>
          <p:cNvSpPr txBox="1"/>
          <p:nvPr/>
        </p:nvSpPr>
        <p:spPr>
          <a:xfrm>
            <a:off x="213004" y="1098443"/>
            <a:ext cx="6661034" cy="5755422"/>
          </a:xfrm>
          <a:prstGeom prst="rect">
            <a:avLst/>
          </a:prstGeom>
          <a:noFill/>
        </p:spPr>
        <p:txBody>
          <a:bodyPr wrap="square" rtlCol="0">
            <a:spAutoFit/>
          </a:bodyPr>
          <a:lstStyle/>
          <a:p>
            <a:r>
              <a:rPr lang="en-US" sz="2300" b="1" dirty="0"/>
              <a:t>Mission Operations Center (MOC)</a:t>
            </a:r>
          </a:p>
          <a:p>
            <a:pPr marL="342900" indent="-342900">
              <a:buFont typeface="Arial" panose="020B0604020202020204" pitchFamily="34" charset="0"/>
              <a:buChar char="•"/>
            </a:pPr>
            <a:r>
              <a:rPr lang="en-US" sz="2300" dirty="0"/>
              <a:t>This is my job!</a:t>
            </a:r>
          </a:p>
          <a:p>
            <a:pPr marL="342900" indent="-342900">
              <a:buFont typeface="Arial" panose="020B0604020202020204" pitchFamily="34" charset="0"/>
              <a:buChar char="•"/>
            </a:pPr>
            <a:r>
              <a:rPr lang="en-US" sz="2300" dirty="0"/>
              <a:t>The whole mission is going to be run from MSU</a:t>
            </a:r>
          </a:p>
          <a:p>
            <a:pPr marL="342900" indent="-342900">
              <a:buFont typeface="Arial" panose="020B0604020202020204" pitchFamily="34" charset="0"/>
              <a:buChar char="•"/>
            </a:pPr>
            <a:r>
              <a:rPr lang="en-US" sz="2300" dirty="0"/>
              <a:t>We need to write a whole bunch of code to make this happen:</a:t>
            </a:r>
          </a:p>
          <a:p>
            <a:pPr marL="800100" lvl="1" indent="-342900">
              <a:buFont typeface="Arial" panose="020B0604020202020204" pitchFamily="34" charset="0"/>
              <a:buChar char="•"/>
            </a:pPr>
            <a:r>
              <a:rPr lang="en-US" sz="2300" dirty="0"/>
              <a:t>GUI for monitoring spacecraft during communications sessions</a:t>
            </a:r>
          </a:p>
          <a:p>
            <a:pPr marL="800100" lvl="1" indent="-342900">
              <a:buFont typeface="Arial" panose="020B0604020202020204" pitchFamily="34" charset="0"/>
              <a:buChar char="•"/>
            </a:pPr>
            <a:r>
              <a:rPr lang="en-US" sz="2300" dirty="0"/>
              <a:t>File transfer to/from spacecraft</a:t>
            </a:r>
          </a:p>
          <a:p>
            <a:pPr marL="800100" lvl="1" indent="-342900">
              <a:buFont typeface="Arial" panose="020B0604020202020204" pitchFamily="34" charset="0"/>
              <a:buChar char="•"/>
            </a:pPr>
            <a:r>
              <a:rPr lang="en-US" sz="2300" dirty="0"/>
              <a:t>File transfer to/from NASA</a:t>
            </a:r>
          </a:p>
          <a:p>
            <a:pPr marL="800100" lvl="1" indent="-342900">
              <a:buFont typeface="Arial" panose="020B0604020202020204" pitchFamily="34" charset="0"/>
              <a:buChar char="•"/>
            </a:pPr>
            <a:r>
              <a:rPr lang="en-US" sz="2300" dirty="0"/>
              <a:t>Analyze spacecraft data</a:t>
            </a:r>
          </a:p>
          <a:p>
            <a:pPr marL="800100" lvl="1" indent="-342900">
              <a:buFont typeface="Arial" panose="020B0604020202020204" pitchFamily="34" charset="0"/>
              <a:buChar char="•"/>
            </a:pPr>
            <a:r>
              <a:rPr lang="en-US" sz="2300" dirty="0"/>
              <a:t>Analyze potential landing zones on moon</a:t>
            </a:r>
          </a:p>
          <a:p>
            <a:pPr marL="800100" lvl="1" indent="-342900">
              <a:buFont typeface="Arial" panose="020B0604020202020204" pitchFamily="34" charset="0"/>
              <a:buChar char="•"/>
            </a:pPr>
            <a:r>
              <a:rPr lang="en-US" sz="2300" dirty="0"/>
              <a:t>Validate spacecraft commands before testing</a:t>
            </a:r>
          </a:p>
          <a:p>
            <a:pPr marL="800100" lvl="1" indent="-342900">
              <a:buFont typeface="Arial" panose="020B0604020202020204" pitchFamily="34" charset="0"/>
              <a:buChar char="•"/>
            </a:pPr>
            <a:r>
              <a:rPr lang="en-US" sz="2300" dirty="0"/>
              <a:t>Buncha other stuff!</a:t>
            </a:r>
          </a:p>
          <a:p>
            <a:pPr marL="800100" lvl="1" indent="-342900">
              <a:buFont typeface="Arial" panose="020B0604020202020204" pitchFamily="34" charset="0"/>
              <a:buChar char="•"/>
            </a:pPr>
            <a:endParaRPr lang="en-US" sz="2300" dirty="0"/>
          </a:p>
          <a:p>
            <a:endParaRPr lang="en-US" sz="2300" dirty="0"/>
          </a:p>
        </p:txBody>
      </p:sp>
      <p:pic>
        <p:nvPicPr>
          <p:cNvPr id="7" name="Picture 6" descr="A person sitting in a chair in front of a computer&#10;&#10;AI-generated content may be incorrect.">
            <a:extLst>
              <a:ext uri="{FF2B5EF4-FFF2-40B4-BE49-F238E27FC236}">
                <a16:creationId xmlns:a16="http://schemas.microsoft.com/office/drawing/2014/main" id="{85F86079-3471-2044-CF03-B9FDA24829F3}"/>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6874038" y="1179094"/>
            <a:ext cx="5157537" cy="4580463"/>
          </a:xfrm>
          <a:prstGeom prst="rect">
            <a:avLst/>
          </a:prstGeom>
        </p:spPr>
      </p:pic>
    </p:spTree>
    <p:extLst>
      <p:ext uri="{BB962C8B-B14F-4D97-AF65-F5344CB8AC3E}">
        <p14:creationId xmlns:p14="http://schemas.microsoft.com/office/powerpoint/2010/main" val="407319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385DB-4A24-0FE6-EA42-41360BA03F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79E2F5-8C20-EEDB-E081-10CCA51DE0C6}"/>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5</a:t>
            </a:fld>
            <a:endParaRPr lang="en-US" altLang="en-US" dirty="0"/>
          </a:p>
        </p:txBody>
      </p:sp>
      <p:sp>
        <p:nvSpPr>
          <p:cNvPr id="6" name="Title 5">
            <a:extLst>
              <a:ext uri="{FF2B5EF4-FFF2-40B4-BE49-F238E27FC236}">
                <a16:creationId xmlns:a16="http://schemas.microsoft.com/office/drawing/2014/main" id="{D3EC9E5E-E490-E808-AC12-0C1047E189A0}"/>
              </a:ext>
            </a:extLst>
          </p:cNvPr>
          <p:cNvSpPr>
            <a:spLocks noGrp="1"/>
          </p:cNvSpPr>
          <p:nvPr>
            <p:ph type="title"/>
          </p:nvPr>
        </p:nvSpPr>
        <p:spPr/>
        <p:txBody>
          <a:bodyPr/>
          <a:lstStyle/>
          <a:p>
            <a:r>
              <a:rPr lang="en-US" dirty="0"/>
              <a:t>I need your help!</a:t>
            </a:r>
          </a:p>
        </p:txBody>
      </p:sp>
      <p:sp>
        <p:nvSpPr>
          <p:cNvPr id="5" name="TextBox 4">
            <a:extLst>
              <a:ext uri="{FF2B5EF4-FFF2-40B4-BE49-F238E27FC236}">
                <a16:creationId xmlns:a16="http://schemas.microsoft.com/office/drawing/2014/main" id="{E7406387-DCB0-BF2D-56F7-5B4659E11473}"/>
              </a:ext>
            </a:extLst>
          </p:cNvPr>
          <p:cNvSpPr txBox="1"/>
          <p:nvPr/>
        </p:nvSpPr>
        <p:spPr>
          <a:xfrm>
            <a:off x="213004" y="1098443"/>
            <a:ext cx="11589530" cy="4893647"/>
          </a:xfrm>
          <a:prstGeom prst="rect">
            <a:avLst/>
          </a:prstGeom>
          <a:noFill/>
        </p:spPr>
        <p:txBody>
          <a:bodyPr wrap="square" rtlCol="0">
            <a:spAutoFit/>
          </a:bodyPr>
          <a:lstStyle/>
          <a:p>
            <a:r>
              <a:rPr lang="en-US" sz="2400" dirty="0"/>
              <a:t>I (David Mayo, </a:t>
            </a:r>
            <a:r>
              <a:rPr lang="en-US" sz="2400" dirty="0">
                <a:hlinkClick r:id="rId2"/>
              </a:rPr>
              <a:t>dcmayo@moreheadstate.edu</a:t>
            </a:r>
            <a:r>
              <a:rPr lang="en-US" sz="2400" dirty="0"/>
              <a:t>) can hire intern(s) (unpaid), and potentially a student staff member (paid).</a:t>
            </a:r>
            <a:endParaRPr lang="en-US" sz="1200" dirty="0"/>
          </a:p>
          <a:p>
            <a:endParaRPr lang="en-US" sz="1200" dirty="0"/>
          </a:p>
          <a:p>
            <a:r>
              <a:rPr lang="en-US" sz="2400" dirty="0"/>
              <a:t>Requirements:</a:t>
            </a:r>
          </a:p>
          <a:p>
            <a:pPr marL="342900" indent="-342900">
              <a:buFont typeface="Arial" panose="020B0604020202020204" pitchFamily="34" charset="0"/>
              <a:buChar char="•"/>
            </a:pPr>
            <a:r>
              <a:rPr lang="en-US" sz="2400" dirty="0"/>
              <a:t>American citizen (non-negotiable)</a:t>
            </a:r>
          </a:p>
          <a:p>
            <a:pPr marL="342900" indent="-342900">
              <a:buFont typeface="Arial" panose="020B0604020202020204" pitchFamily="34" charset="0"/>
              <a:buChar char="•"/>
            </a:pPr>
            <a:r>
              <a:rPr lang="en-US" sz="2400" dirty="0"/>
              <a:t>Able to get to the Space Science Center in person</a:t>
            </a:r>
          </a:p>
          <a:p>
            <a:pPr marL="342900" indent="-342900">
              <a:buFont typeface="Arial" panose="020B0604020202020204" pitchFamily="34" charset="0"/>
              <a:buChar char="•"/>
            </a:pPr>
            <a:r>
              <a:rPr lang="en-US" sz="2400" dirty="0"/>
              <a:t>Can devote at least 5 hours (intern) or at least 10 to 20 hours (staff) a week</a:t>
            </a:r>
          </a:p>
          <a:p>
            <a:pPr marL="342900" indent="-342900">
              <a:buFont typeface="Arial" panose="020B0604020202020204" pitchFamily="34" charset="0"/>
              <a:buChar char="•"/>
            </a:pPr>
            <a:r>
              <a:rPr lang="en-US" sz="2400" dirty="0"/>
              <a:t>Pretty comfortable with Python</a:t>
            </a:r>
            <a:endParaRPr lang="en-US" sz="1200" dirty="0"/>
          </a:p>
          <a:p>
            <a:pPr marL="342900" indent="-342900">
              <a:buFont typeface="Arial" panose="020B0604020202020204" pitchFamily="34" charset="0"/>
              <a:buChar char="•"/>
            </a:pPr>
            <a:endParaRPr lang="en-US" sz="1200" dirty="0"/>
          </a:p>
          <a:p>
            <a:r>
              <a:rPr lang="en-US" sz="2400" dirty="0"/>
              <a:t>Nice to have:</a:t>
            </a:r>
          </a:p>
          <a:p>
            <a:pPr marL="342900" indent="-342900">
              <a:buFont typeface="Arial" panose="020B0604020202020204" pitchFamily="34" charset="0"/>
              <a:buChar char="•"/>
            </a:pPr>
            <a:r>
              <a:rPr lang="en-US" sz="2400" dirty="0"/>
              <a:t>Knowledge of Linux</a:t>
            </a:r>
          </a:p>
          <a:p>
            <a:pPr marL="342900" indent="-342900">
              <a:buFont typeface="Arial" panose="020B0604020202020204" pitchFamily="34" charset="0"/>
              <a:buChar char="•"/>
            </a:pPr>
            <a:r>
              <a:rPr lang="en-US" sz="2400" dirty="0"/>
              <a:t>Knowledge of Pandas/</a:t>
            </a:r>
            <a:r>
              <a:rPr lang="en-US" sz="2400" dirty="0" err="1"/>
              <a:t>Numpy</a:t>
            </a:r>
            <a:r>
              <a:rPr lang="en-US" sz="2400" dirty="0"/>
              <a:t>/</a:t>
            </a:r>
            <a:r>
              <a:rPr lang="en-US" sz="2400" dirty="0" err="1"/>
              <a:t>MatPlotLib</a:t>
            </a:r>
            <a:endParaRPr lang="en-US" sz="2400" dirty="0"/>
          </a:p>
          <a:p>
            <a:pPr marL="342900" indent="-342900">
              <a:buFont typeface="Arial" panose="020B0604020202020204" pitchFamily="34" charset="0"/>
              <a:buChar char="•"/>
            </a:pPr>
            <a:r>
              <a:rPr lang="en-US" sz="2400" dirty="0"/>
              <a:t>Knowledge of git/GitHub</a:t>
            </a:r>
          </a:p>
          <a:p>
            <a:pPr marL="342900" indent="-342900">
              <a:buFont typeface="Arial" panose="020B0604020202020204" pitchFamily="34" charset="0"/>
              <a:buChar char="•"/>
            </a:pPr>
            <a:r>
              <a:rPr lang="en-US" sz="2400" dirty="0"/>
              <a:t>Probably at least a sophomore (intern) or junior (staff)</a:t>
            </a:r>
          </a:p>
        </p:txBody>
      </p:sp>
    </p:spTree>
    <p:extLst>
      <p:ext uri="{BB962C8B-B14F-4D97-AF65-F5344CB8AC3E}">
        <p14:creationId xmlns:p14="http://schemas.microsoft.com/office/powerpoint/2010/main" val="414531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3599-1FD6-D8E4-51B5-2195D69C96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5D4586-2577-BAE2-6E42-38BBB22A77A9}"/>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6</a:t>
            </a:fld>
            <a:endParaRPr lang="en-US" altLang="en-US" dirty="0"/>
          </a:p>
        </p:txBody>
      </p:sp>
      <p:sp>
        <p:nvSpPr>
          <p:cNvPr id="6" name="Title 5">
            <a:extLst>
              <a:ext uri="{FF2B5EF4-FFF2-40B4-BE49-F238E27FC236}">
                <a16:creationId xmlns:a16="http://schemas.microsoft.com/office/drawing/2014/main" id="{C89385A3-3573-EEAA-CE1D-7FF358D2C527}"/>
              </a:ext>
            </a:extLst>
          </p:cNvPr>
          <p:cNvSpPr>
            <a:spLocks noGrp="1"/>
          </p:cNvSpPr>
          <p:nvPr>
            <p:ph type="title"/>
          </p:nvPr>
        </p:nvSpPr>
        <p:spPr/>
        <p:txBody>
          <a:bodyPr/>
          <a:lstStyle/>
          <a:p>
            <a:r>
              <a:rPr lang="en-US" dirty="0"/>
              <a:t>Padawan Palooza!</a:t>
            </a:r>
          </a:p>
        </p:txBody>
      </p:sp>
      <p:grpSp>
        <p:nvGrpSpPr>
          <p:cNvPr id="8" name="Group 7">
            <a:extLst>
              <a:ext uri="{FF2B5EF4-FFF2-40B4-BE49-F238E27FC236}">
                <a16:creationId xmlns:a16="http://schemas.microsoft.com/office/drawing/2014/main" id="{51ED80FA-DAC5-338F-AC08-3C5314E105E5}"/>
              </a:ext>
            </a:extLst>
          </p:cNvPr>
          <p:cNvGrpSpPr/>
          <p:nvPr/>
        </p:nvGrpSpPr>
        <p:grpSpPr>
          <a:xfrm>
            <a:off x="10500" y="1510747"/>
            <a:ext cx="12197794" cy="4397356"/>
            <a:chOff x="229160" y="1828800"/>
            <a:chExt cx="10598728" cy="3820886"/>
          </a:xfrm>
        </p:grpSpPr>
        <p:pic>
          <p:nvPicPr>
            <p:cNvPr id="4" name="Picture 3" descr="A poster with a globe and text&#10;&#10;AI-generated content may be incorrect.">
              <a:extLst>
                <a:ext uri="{FF2B5EF4-FFF2-40B4-BE49-F238E27FC236}">
                  <a16:creationId xmlns:a16="http://schemas.microsoft.com/office/drawing/2014/main" id="{8CDDD0EA-410A-6DDE-961B-5F55E943B40E}"/>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229160" y="1828800"/>
              <a:ext cx="5299364" cy="3820886"/>
            </a:xfrm>
            <a:prstGeom prst="rect">
              <a:avLst/>
            </a:prstGeom>
          </p:spPr>
        </p:pic>
        <p:pic>
          <p:nvPicPr>
            <p:cNvPr id="7" name="Picture 6" descr="A poster with a globe and text&#10;&#10;AI-generated content may be incorrect.">
              <a:extLst>
                <a:ext uri="{FF2B5EF4-FFF2-40B4-BE49-F238E27FC236}">
                  <a16:creationId xmlns:a16="http://schemas.microsoft.com/office/drawing/2014/main" id="{7BEFABB3-6136-C26B-6929-E1823854600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5528524" y="1828800"/>
              <a:ext cx="5299364" cy="3820886"/>
            </a:xfrm>
            <a:prstGeom prst="rect">
              <a:avLst/>
            </a:prstGeom>
          </p:spPr>
        </p:pic>
      </p:grpSp>
    </p:spTree>
    <p:extLst>
      <p:ext uri="{BB962C8B-B14F-4D97-AF65-F5344CB8AC3E}">
        <p14:creationId xmlns:p14="http://schemas.microsoft.com/office/powerpoint/2010/main" val="287931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694F65-01F8-C5FF-B44A-0DB0EEB265E7}"/>
              </a:ext>
            </a:extLst>
          </p:cNvPr>
          <p:cNvSpPr>
            <a:spLocks noGrp="1"/>
          </p:cNvSpPr>
          <p:nvPr>
            <p:ph type="sldNum" sz="quarter" idx="10"/>
          </p:nvPr>
        </p:nvSpPr>
        <p:spPr/>
        <p:txBody>
          <a:bodyPr/>
          <a:lstStyle/>
          <a:p>
            <a:pPr>
              <a:defRPr/>
            </a:pPr>
            <a:fld id="{5E249F5E-BD16-4F68-BCA4-33369FC9D61D}" type="slidenum">
              <a:rPr lang="en-US" altLang="en-US" smtClean="0"/>
              <a:pPr>
                <a:defRPr/>
              </a:pPr>
              <a:t>7</a:t>
            </a:fld>
            <a:endParaRPr lang="en-US" altLang="en-US" dirty="0"/>
          </a:p>
        </p:txBody>
      </p:sp>
      <p:sp>
        <p:nvSpPr>
          <p:cNvPr id="2" name="TextBox 1">
            <a:extLst>
              <a:ext uri="{FF2B5EF4-FFF2-40B4-BE49-F238E27FC236}">
                <a16:creationId xmlns:a16="http://schemas.microsoft.com/office/drawing/2014/main" id="{C6EC1610-6B1E-60DF-2445-007D050887E2}"/>
              </a:ext>
            </a:extLst>
          </p:cNvPr>
          <p:cNvSpPr txBox="1"/>
          <p:nvPr/>
        </p:nvSpPr>
        <p:spPr>
          <a:xfrm>
            <a:off x="1076923" y="303648"/>
            <a:ext cx="10247244" cy="1200329"/>
          </a:xfrm>
          <a:prstGeom prst="rect">
            <a:avLst/>
          </a:prstGeom>
          <a:noFill/>
        </p:spPr>
        <p:txBody>
          <a:bodyPr wrap="square" rtlCol="0">
            <a:spAutoFit/>
          </a:bodyPr>
          <a:lstStyle/>
          <a:p>
            <a:pPr algn="ctr"/>
            <a:r>
              <a:rPr lang="en-US" sz="7200" dirty="0"/>
              <a:t>Questions?</a:t>
            </a:r>
          </a:p>
        </p:txBody>
      </p:sp>
      <p:sp>
        <p:nvSpPr>
          <p:cNvPr id="4" name="TextBox 3">
            <a:extLst>
              <a:ext uri="{FF2B5EF4-FFF2-40B4-BE49-F238E27FC236}">
                <a16:creationId xmlns:a16="http://schemas.microsoft.com/office/drawing/2014/main" id="{8CC0ED16-F700-0894-FC62-28843C5F5B56}"/>
              </a:ext>
            </a:extLst>
          </p:cNvPr>
          <p:cNvSpPr txBox="1"/>
          <p:nvPr/>
        </p:nvSpPr>
        <p:spPr>
          <a:xfrm>
            <a:off x="-149088" y="1875191"/>
            <a:ext cx="4850296" cy="3970318"/>
          </a:xfrm>
          <a:prstGeom prst="rect">
            <a:avLst/>
          </a:prstGeom>
          <a:noFill/>
        </p:spPr>
        <p:txBody>
          <a:bodyPr wrap="square" rtlCol="0">
            <a:spAutoFit/>
          </a:bodyPr>
          <a:lstStyle/>
          <a:p>
            <a:pPr algn="ctr"/>
            <a:r>
              <a:rPr lang="en-US" sz="3600" b="1" dirty="0"/>
              <a:t>David Mayo</a:t>
            </a:r>
          </a:p>
          <a:p>
            <a:pPr algn="ctr"/>
            <a:r>
              <a:rPr lang="en-US" sz="2400" dirty="0"/>
              <a:t>Morehead State University</a:t>
            </a:r>
          </a:p>
          <a:p>
            <a:pPr algn="ctr"/>
            <a:r>
              <a:rPr lang="en-US" sz="2400" dirty="0"/>
              <a:t>Space Science Center</a:t>
            </a:r>
          </a:p>
          <a:p>
            <a:pPr algn="ctr"/>
            <a:r>
              <a:rPr lang="en-US" sz="2400" dirty="0"/>
              <a:t>Research Engineer</a:t>
            </a:r>
          </a:p>
          <a:p>
            <a:pPr algn="ctr"/>
            <a:endParaRPr lang="en-US" sz="2400" dirty="0"/>
          </a:p>
          <a:p>
            <a:pPr algn="ctr"/>
            <a:r>
              <a:rPr lang="en-US" sz="2400" dirty="0">
                <a:hlinkClick r:id="rId2"/>
              </a:rPr>
              <a:t>dcmayo@moreheadstate.edu</a:t>
            </a:r>
            <a:endParaRPr lang="en-US" sz="2400" dirty="0"/>
          </a:p>
          <a:p>
            <a:pPr algn="ctr"/>
            <a:endParaRPr lang="en-US" sz="2400" dirty="0"/>
          </a:p>
          <a:p>
            <a:pPr algn="ctr"/>
            <a:r>
              <a:rPr lang="en-US" sz="2400" dirty="0">
                <a:hlinkClick r:id="rId3"/>
              </a:rPr>
              <a:t>github.com/davidmayo</a:t>
            </a:r>
            <a:endParaRPr lang="en-US" sz="2400" dirty="0"/>
          </a:p>
          <a:p>
            <a:pPr algn="ctr"/>
            <a:endParaRPr lang="en-US" sz="2400" dirty="0"/>
          </a:p>
          <a:p>
            <a:pPr algn="ctr"/>
            <a:endParaRPr lang="en-US" sz="2400" dirty="0"/>
          </a:p>
        </p:txBody>
      </p:sp>
      <p:pic>
        <p:nvPicPr>
          <p:cNvPr id="6" name="Picture 5" descr="A qr code with a few black squares&#10;&#10;AI-generated content may be incorrect.">
            <a:extLst>
              <a:ext uri="{FF2B5EF4-FFF2-40B4-BE49-F238E27FC236}">
                <a16:creationId xmlns:a16="http://schemas.microsoft.com/office/drawing/2014/main" id="{5DDC980C-E5D3-D01B-0593-73A0BE79650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04252" y="1503977"/>
            <a:ext cx="3614057" cy="3614057"/>
          </a:xfrm>
          <a:prstGeom prst="rect">
            <a:avLst/>
          </a:prstGeom>
        </p:spPr>
      </p:pic>
      <p:sp>
        <p:nvSpPr>
          <p:cNvPr id="7" name="TextBox 6">
            <a:extLst>
              <a:ext uri="{FF2B5EF4-FFF2-40B4-BE49-F238E27FC236}">
                <a16:creationId xmlns:a16="http://schemas.microsoft.com/office/drawing/2014/main" id="{6DFE1778-1C2A-0602-30C3-E74EA5E13ECE}"/>
              </a:ext>
            </a:extLst>
          </p:cNvPr>
          <p:cNvSpPr txBox="1"/>
          <p:nvPr/>
        </p:nvSpPr>
        <p:spPr>
          <a:xfrm>
            <a:off x="7773515" y="5113569"/>
            <a:ext cx="4275530" cy="923330"/>
          </a:xfrm>
          <a:prstGeom prst="rect">
            <a:avLst/>
          </a:prstGeom>
          <a:noFill/>
        </p:spPr>
        <p:txBody>
          <a:bodyPr wrap="none" rtlCol="0">
            <a:spAutoFit/>
          </a:bodyPr>
          <a:lstStyle/>
          <a:p>
            <a:pPr algn="ctr"/>
            <a:r>
              <a:rPr lang="en-US" dirty="0"/>
              <a:t>This presentation:</a:t>
            </a:r>
          </a:p>
          <a:p>
            <a:pPr algn="ctr"/>
            <a:r>
              <a:rPr lang="en-US" dirty="0">
                <a:hlinkClick r:id="rId5"/>
              </a:rPr>
              <a:t>https://github.com/davidmayo/acm-2025</a:t>
            </a:r>
            <a:endParaRPr lang="en-US" dirty="0"/>
          </a:p>
          <a:p>
            <a:endParaRPr lang="en-US" dirty="0"/>
          </a:p>
        </p:txBody>
      </p:sp>
    </p:spTree>
    <p:extLst>
      <p:ext uri="{BB962C8B-B14F-4D97-AF65-F5344CB8AC3E}">
        <p14:creationId xmlns:p14="http://schemas.microsoft.com/office/powerpoint/2010/main" val="2470983727"/>
      </p:ext>
    </p:extLst>
  </p:cSld>
  <p:clrMapOvr>
    <a:masterClrMapping/>
  </p:clrMapOvr>
</p:sld>
</file>

<file path=ppt/theme/theme1.xml><?xml version="1.0" encoding="utf-8"?>
<a:theme xmlns:a="http://schemas.openxmlformats.org/drawingml/2006/main" name="1_Blank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558906FBB623499265D0915B10675C" ma:contentTypeVersion="15" ma:contentTypeDescription="Create a new document." ma:contentTypeScope="" ma:versionID="277bd8a9853a1521b87eb31ff5988ddb">
  <xsd:schema xmlns:xsd="http://www.w3.org/2001/XMLSchema" xmlns:xs="http://www.w3.org/2001/XMLSchema" xmlns:p="http://schemas.microsoft.com/office/2006/metadata/properties" xmlns:ns2="3584adcb-920d-4644-a0aa-086b560ec2a9" xmlns:ns3="c9719cf0-4abe-4277-8a76-b8e6be864105" targetNamespace="http://schemas.microsoft.com/office/2006/metadata/properties" ma:root="true" ma:fieldsID="c0c5e963ec9e10db3e4fb49a70312a14" ns2:_="" ns3:_="">
    <xsd:import namespace="3584adcb-920d-4644-a0aa-086b560ec2a9"/>
    <xsd:import namespace="c9719cf0-4abe-4277-8a76-b8e6be8641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84adcb-920d-4644-a0aa-086b560ec2a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6016a78e-219f-40b9-afc0-4f0bdaf5999b}" ma:internalName="TaxCatchAll" ma:showField="CatchAllData" ma:web="3584adcb-920d-4644-a0aa-086b560ec2a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9719cf0-4abe-4277-8a76-b8e6be8641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b51af73-76e1-4d3e-8ba0-1dffe311944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584adcb-920d-4644-a0aa-086b560ec2a9" xsi:nil="true"/>
    <lcf76f155ced4ddcb4097134ff3c332f xmlns="c9719cf0-4abe-4277-8a76-b8e6be86410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7FCA99C-1355-4226-936B-E8F8CA7BAC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84adcb-920d-4644-a0aa-086b560ec2a9"/>
    <ds:schemaRef ds:uri="c9719cf0-4abe-4277-8a76-b8e6be8641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A9F2D2-BF4A-4F95-ABB4-6FF032FF0170}">
  <ds:schemaRefs>
    <ds:schemaRef ds:uri="http://schemas.microsoft.com/sharepoint/v3/contenttype/forms"/>
  </ds:schemaRefs>
</ds:datastoreItem>
</file>

<file path=customXml/itemProps3.xml><?xml version="1.0" encoding="utf-8"?>
<ds:datastoreItem xmlns:ds="http://schemas.openxmlformats.org/officeDocument/2006/customXml" ds:itemID="{57FA8E45-3EC3-446C-A509-A3A319A37AA7}">
  <ds:schemaRefs>
    <ds:schemaRef ds:uri="http://purl.org/dc/elements/1.1/"/>
    <ds:schemaRef ds:uri="http://purl.org/dc/terms/"/>
    <ds:schemaRef ds:uri="3584adcb-920d-4644-a0aa-086b560ec2a9"/>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c9719cf0-4abe-4277-8a76-b8e6be864105"/>
    <ds:schemaRef ds:uri="http://www.w3.org/XML/1998/namespace"/>
    <ds:schemaRef ds:uri="http://purl.org/dc/dcmitype/"/>
  </ds:schemaRefs>
</ds:datastoreItem>
</file>

<file path=docMetadata/LabelInfo.xml><?xml version="1.0" encoding="utf-8"?>
<clbl:labelList xmlns:clbl="http://schemas.microsoft.com/office/2020/mipLabelMetadata">
  <clbl:label id="{7005d458-45be-48ae-8140-d43da96dd17b}" enabled="0" method="" siteId="{7005d458-45be-48ae-8140-d43da96dd17b}" removed="1"/>
</clbl:labelList>
</file>

<file path=docProps/app.xml><?xml version="1.0" encoding="utf-8"?>
<Properties xmlns="http://schemas.openxmlformats.org/officeDocument/2006/extended-properties" xmlns:vt="http://schemas.openxmlformats.org/officeDocument/2006/docPropsVTypes">
  <Template/>
  <TotalTime>62978</TotalTime>
  <Words>347</Words>
  <Application>Microsoft Office PowerPoint</Application>
  <PresentationFormat>Widescreen</PresentationFormat>
  <Paragraphs>62</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Arial (Headings)</vt:lpstr>
      <vt:lpstr>Arial Nova Cond Light</vt:lpstr>
      <vt:lpstr>Calibri</vt:lpstr>
      <vt:lpstr>Times New Roman</vt:lpstr>
      <vt:lpstr>TimesNewRomanPS-BoldMT</vt:lpstr>
      <vt:lpstr>Wingdings</vt:lpstr>
      <vt:lpstr>1_Blank Presentation</vt:lpstr>
      <vt:lpstr>PowerPoint Presentation</vt:lpstr>
      <vt:lpstr>Lunar Environment Monitoring Station for Artemis III</vt:lpstr>
      <vt:lpstr>Lunar Environment Monitoring Station for Artemis III</vt:lpstr>
      <vt:lpstr>LEMS-A3 Mission Operations Center</vt:lpstr>
      <vt:lpstr>I need your help!</vt:lpstr>
      <vt:lpstr>Padawan Palooza!</vt:lpstr>
      <vt:lpstr>PowerPoint Presentation</vt:lpstr>
    </vt:vector>
  </TitlesOfParts>
  <Company>LMIT IS&amp;GS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Space Business Roundtable</dc:title>
  <dc:creator>NASA ODIN</dc:creator>
  <cp:lastModifiedBy>David Clarke Mayo</cp:lastModifiedBy>
  <cp:revision>632</cp:revision>
  <dcterms:created xsi:type="dcterms:W3CDTF">2014-02-12T20:15:05Z</dcterms:created>
  <dcterms:modified xsi:type="dcterms:W3CDTF">2025-08-28T20:20:53Z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0x010100C0558906FBB623499265D0915B10675C</vt:lpwstr>
  </property>
  <property fmtid="{D5CDD505-2E9C-101B-9397-08002B2CF9AE}" pid="3" name="MSIP_Label_a42ddfa3-f04e-4aa0-a6ac-18ea78752d25_Enabled">
    <vt:lpwstr>true</vt:lpwstr>
  </property>
  <property fmtid="{D5CDD505-2E9C-101B-9397-08002B2CF9AE}" pid="4" name="MSIP_Label_a42ddfa3-f04e-4aa0-a6ac-18ea78752d25_SetDate">
    <vt:lpwstr>2024-12-17T19:38:47Z</vt:lpwstr>
  </property>
  <property fmtid="{D5CDD505-2E9C-101B-9397-08002B2CF9AE}" pid="5" name="MSIP_Label_a42ddfa3-f04e-4aa0-a6ac-18ea78752d25_Method">
    <vt:lpwstr>Standard</vt:lpwstr>
  </property>
  <property fmtid="{D5CDD505-2E9C-101B-9397-08002B2CF9AE}" pid="6" name="MSIP_Label_a42ddfa3-f04e-4aa0-a6ac-18ea78752d25_Name">
    <vt:lpwstr>defa4170-0d19-0005-0004-bc88714345d2</vt:lpwstr>
  </property>
  <property fmtid="{D5CDD505-2E9C-101B-9397-08002B2CF9AE}" pid="7" name="MSIP_Label_a42ddfa3-f04e-4aa0-a6ac-18ea78752d25_SiteId">
    <vt:lpwstr>6135a844-853b-4b8c-9020-ae7f7ccf6c22</vt:lpwstr>
  </property>
  <property fmtid="{D5CDD505-2E9C-101B-9397-08002B2CF9AE}" pid="8" name="MSIP_Label_a42ddfa3-f04e-4aa0-a6ac-18ea78752d25_ActionId">
    <vt:lpwstr>5a636abe-dbcd-48a8-b05e-43b68e2e2a0c</vt:lpwstr>
  </property>
  <property fmtid="{D5CDD505-2E9C-101B-9397-08002B2CF9AE}" pid="9" name="MSIP_Label_a42ddfa3-f04e-4aa0-a6ac-18ea78752d25_ContentBits">
    <vt:lpwstr>0</vt:lpwstr>
  </property>
  <property fmtid="{D5CDD505-2E9C-101B-9397-08002B2CF9AE}" pid="10" name="MediaServiceImageTags">
    <vt:lpwstr/>
  </property>
</Properties>
</file>